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3"/>
  </p:notesMasterIdLst>
  <p:sldIdLst>
    <p:sldId id="256" r:id="rId2"/>
    <p:sldId id="310" r:id="rId3"/>
    <p:sldId id="260" r:id="rId4"/>
    <p:sldId id="313" r:id="rId5"/>
    <p:sldId id="326" r:id="rId6"/>
    <p:sldId id="327" r:id="rId7"/>
    <p:sldId id="328" r:id="rId8"/>
    <p:sldId id="324" r:id="rId9"/>
    <p:sldId id="262" r:id="rId10"/>
    <p:sldId id="312" r:id="rId11"/>
    <p:sldId id="308" r:id="rId12"/>
    <p:sldId id="307" r:id="rId13"/>
    <p:sldId id="270" r:id="rId14"/>
    <p:sldId id="329" r:id="rId15"/>
    <p:sldId id="316" r:id="rId16"/>
    <p:sldId id="314" r:id="rId17"/>
    <p:sldId id="325" r:id="rId18"/>
    <p:sldId id="300" r:id="rId19"/>
    <p:sldId id="293" r:id="rId20"/>
    <p:sldId id="301" r:id="rId21"/>
    <p:sldId id="274" r:id="rId22"/>
  </p:sldIdLst>
  <p:sldSz cx="12192000" cy="6858000"/>
  <p:notesSz cx="6858000" cy="9144000"/>
  <p:embeddedFontLst>
    <p:embeddedFont>
      <p:font typeface="나눔스퀘어" panose="020B0600000101010101" pitchFamily="50" charset="-127"/>
      <p:regular r:id="rId24"/>
    </p:embeddedFont>
    <p:embeddedFont>
      <p:font typeface="나눔스퀘어 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F2E"/>
    <a:srgbClr val="918485"/>
    <a:srgbClr val="1A1A1C"/>
    <a:srgbClr val="616161"/>
    <a:srgbClr val="6F0B23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49" autoAdjust="0"/>
  </p:normalViewPr>
  <p:slideViewPr>
    <p:cSldViewPr>
      <p:cViewPr varScale="1">
        <p:scale>
          <a:sx n="70" d="100"/>
          <a:sy n="70" d="100"/>
        </p:scale>
        <p:origin x="418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A515-D391-40D7-82DD-49E721FF5362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C26B-C012-41F1-B689-9151FED0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27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9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53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년도 표현이 다르게 나온 부분 </a:t>
            </a:r>
            <a:r>
              <a:rPr lang="en-US" altLang="ko-KR" dirty="0"/>
              <a:t>=&gt; </a:t>
            </a:r>
            <a:r>
              <a:rPr lang="ko-KR" altLang="en-US" dirty="0"/>
              <a:t>수정 가능 </a:t>
            </a:r>
            <a:r>
              <a:rPr lang="en-US" altLang="ko-KR" dirty="0"/>
              <a:t>???</a:t>
            </a:r>
          </a:p>
          <a:p>
            <a:endParaRPr lang="en-US" altLang="ko-KR" dirty="0"/>
          </a:p>
          <a:p>
            <a:pPr marL="0" algn="l" defTabSz="914400" latinLnBrk="1"/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작년대비 증가폭이 감소하다 못해 이용건수가 감소한 경우에 대해 자세히 보자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. </a:t>
            </a:r>
          </a:p>
          <a:p>
            <a:pPr marL="0" algn="l" defTabSz="914400" latinLnBrk="1"/>
            <a:endParaRPr lang="en-US" altLang="ko-KR" sz="1200" dirty="0">
              <a:solidFill>
                <a:schemeClr val="bg1"/>
              </a:solidFill>
              <a:latin typeface="나눔스퀘어"/>
              <a:ea typeface="나눔스퀘어"/>
            </a:endParaRPr>
          </a:p>
          <a:p>
            <a:pPr marL="0" algn="l" defTabSz="914400" latinLnBrk="1"/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코로나 이전의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2019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년 그래프의 양상과 다르게 코로나 발생 이후인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년의 그래프에서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용건수가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현저히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rgbClr val="930F2E"/>
                </a:solidFill>
                <a:latin typeface="나눔스퀘어"/>
                <a:ea typeface="나눔스퀘어"/>
                <a:cs typeface="+mn-cs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,</a:t>
            </a:r>
          </a:p>
          <a:p>
            <a:pPr algn="l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‘사회적 거리두기’ 시행으로  공공 자전거 이용이 </a:t>
            </a:r>
            <a:r>
              <a:rPr lang="ko-KR" altLang="en-US" sz="1200" kern="1200" dirty="0">
                <a:solidFill>
                  <a:srgbClr val="930F2E"/>
                </a:solidFill>
                <a:latin typeface="나눔스퀘어"/>
                <a:ea typeface="나눔스퀘어"/>
                <a:cs typeface="+mn-cs"/>
              </a:rPr>
              <a:t>감소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한 것으로 판단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5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8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공공 자전거 이용 건수는 </a:t>
            </a:r>
            <a:r>
              <a:rPr lang="en-US" altLang="ko-KR" dirty="0"/>
              <a:t>20</a:t>
            </a:r>
            <a:r>
              <a:rPr lang="ko-KR" altLang="en-US" dirty="0"/>
              <a:t>대가 가장 많은 것을 보아</a:t>
            </a:r>
            <a:r>
              <a:rPr lang="en-US" altLang="ko-KR" dirty="0"/>
              <a:t>, 20</a:t>
            </a:r>
            <a:r>
              <a:rPr lang="ko-KR" altLang="en-US" dirty="0"/>
              <a:t>대가 코로나의 영향을 가장 크게 받을 것이라고 추측한다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분석결과</a:t>
            </a:r>
            <a:r>
              <a:rPr lang="en-US" altLang="ko-KR" dirty="0"/>
              <a:t>, 2020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이용건수가 급격히 감소할 당시 </a:t>
            </a:r>
            <a:r>
              <a:rPr lang="en-US" altLang="ko-KR" dirty="0"/>
              <a:t>20</a:t>
            </a:r>
            <a:r>
              <a:rPr lang="ko-KR" altLang="en-US" dirty="0"/>
              <a:t>대의 이용건수 감소율</a:t>
            </a:r>
            <a:r>
              <a:rPr lang="en-US" altLang="ko-KR" dirty="0"/>
              <a:t>&gt;30</a:t>
            </a:r>
            <a:r>
              <a:rPr lang="ko-KR" altLang="en-US" dirty="0"/>
              <a:t>대의 이용건수 감소율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따릉이</a:t>
            </a:r>
            <a:r>
              <a:rPr lang="ko-KR" altLang="en-US" dirty="0"/>
              <a:t> 이용자중 </a:t>
            </a:r>
            <a:r>
              <a:rPr lang="en-US" altLang="ko-KR" dirty="0"/>
              <a:t>20</a:t>
            </a:r>
            <a:r>
              <a:rPr lang="ko-KR" altLang="en-US" dirty="0"/>
              <a:t>대가 코로나의 영향을 가장 많이 받았다고 할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8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93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2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10/7/2021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10/7/2021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10/7/2021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10/7/2021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1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2752278D-6B9D-4108-B546-EEBCAE5BF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CAEBFC-1DAD-4620-9088-84FA984868B7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slide1_picture1" descr="AI Can Help Scientists Find a Covid-19 Vaccine | WIRED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7552231" y="2636912"/>
            <a:ext cx="3086924" cy="1584176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2265288" y="3167390"/>
            <a:ext cx="491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양상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</a:p>
        </p:txBody>
      </p:sp>
      <p:sp>
        <p:nvSpPr>
          <p:cNvPr id="6" name="slide1_shape1">
            <a:extLst>
              <a:ext uri="{FF2B5EF4-FFF2-40B4-BE49-F238E27FC236}">
                <a16:creationId xmlns:a16="http://schemas.microsoft.com/office/drawing/2014/main" id="{94388478-0BCD-4B61-A037-D38771146C30}"/>
              </a:ext>
            </a:extLst>
          </p:cNvPr>
          <p:cNvSpPr/>
          <p:nvPr/>
        </p:nvSpPr>
        <p:spPr>
          <a:xfrm>
            <a:off x="9582864" y="5945125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211008 </a:t>
            </a:r>
            <a:r>
              <a:rPr lang="ko-KR" altLang="en-US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스파게티팀</a:t>
            </a:r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02AF12D1-6113-44B7-8075-71920077E8A0}"/>
              </a:ext>
            </a:extLst>
          </p:cNvPr>
          <p:cNvSpPr/>
          <p:nvPr/>
        </p:nvSpPr>
        <p:spPr>
          <a:xfrm>
            <a:off x="9613344" y="6275941"/>
            <a:ext cx="2376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김범중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정진우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가채원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윤진훈</a:t>
            </a:r>
            <a:endParaRPr lang="ko-KR" altLang="en-US"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63B0E0-98B7-439E-ADF6-5E85DC660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04" y="5958348"/>
            <a:ext cx="1141080" cy="6390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울지하철노선도 보기">
            <a:extLst>
              <a:ext uri="{FF2B5EF4-FFF2-40B4-BE49-F238E27FC236}">
                <a16:creationId xmlns:a16="http://schemas.microsoft.com/office/drawing/2014/main" id="{1E30A1C6-48B8-4DA7-A243-35447CC86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1" b="17199"/>
          <a:stretch/>
        </p:blipFill>
        <p:spPr bwMode="auto">
          <a:xfrm>
            <a:off x="0" y="0"/>
            <a:ext cx="12191998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1E7E25-DE52-44EC-AB0F-D04A9BA4DD7C}"/>
              </a:ext>
            </a:extLst>
          </p:cNvPr>
          <p:cNvSpPr/>
          <p:nvPr/>
        </p:nvSpPr>
        <p:spPr>
          <a:xfrm>
            <a:off x="0" y="-1"/>
            <a:ext cx="12191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623C68-1173-43C6-9A44-63006EECACC9}"/>
              </a:ext>
            </a:extLst>
          </p:cNvPr>
          <p:cNvSpPr/>
          <p:nvPr/>
        </p:nvSpPr>
        <p:spPr>
          <a:xfrm>
            <a:off x="2" y="-2"/>
            <a:ext cx="6095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0_shape1"/>
          <p:cNvSpPr/>
          <p:nvPr/>
        </p:nvSpPr>
        <p:spPr>
          <a:xfrm>
            <a:off x="2543945" y="2420888"/>
            <a:ext cx="100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2-2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0_shape1">
            <a:extLst>
              <a:ext uri="{FF2B5EF4-FFF2-40B4-BE49-F238E27FC236}">
                <a16:creationId xmlns:a16="http://schemas.microsoft.com/office/drawing/2014/main" id="{F6627832-4B1A-4799-9899-BB3B9C132395}"/>
              </a:ext>
            </a:extLst>
          </p:cNvPr>
          <p:cNvSpPr/>
          <p:nvPr/>
        </p:nvSpPr>
        <p:spPr>
          <a:xfrm>
            <a:off x="551384" y="3242948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 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31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0_picture1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4" name="slide10_shape1"/>
          <p:cNvSpPr/>
          <p:nvPr/>
        </p:nvSpPr>
        <p:spPr>
          <a:xfrm>
            <a:off x="1431399" y="396506"/>
            <a:ext cx="4041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</a:t>
            </a:r>
          </a:p>
        </p:txBody>
      </p:sp>
      <p:sp>
        <p:nvSpPr>
          <p:cNvPr id="5" name="slide10_shape2"/>
          <p:cNvSpPr/>
          <p:nvPr/>
        </p:nvSpPr>
        <p:spPr>
          <a:xfrm>
            <a:off x="10409187" y="6468925"/>
            <a:ext cx="1375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ko-KR" altLang="ko-KR" sz="1200" kern="120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공공데이터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3CCE4C-2046-465A-BAF2-8FFD68760EB4}"/>
              </a:ext>
            </a:extLst>
          </p:cNvPr>
          <p:cNvGrpSpPr/>
          <p:nvPr/>
        </p:nvGrpSpPr>
        <p:grpSpPr>
          <a:xfrm>
            <a:off x="2495600" y="2492896"/>
            <a:ext cx="7200800" cy="3646154"/>
            <a:chOff x="2323663" y="2132856"/>
            <a:chExt cx="7544674" cy="407820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B47A4B8-EF46-480D-A00F-2CFCD4B2CA5E}"/>
                </a:ext>
              </a:extLst>
            </p:cNvPr>
            <p:cNvGrpSpPr/>
            <p:nvPr/>
          </p:nvGrpSpPr>
          <p:grpSpPr>
            <a:xfrm>
              <a:off x="2323663" y="2132856"/>
              <a:ext cx="7544674" cy="4078202"/>
              <a:chOff x="2323663" y="2132856"/>
              <a:chExt cx="7544674" cy="4078202"/>
            </a:xfrm>
          </p:grpSpPr>
          <p:pic>
            <p:nvPicPr>
              <p:cNvPr id="6" name="slide10_picture2" descr="이미지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2481" t="3344" r="5720" b="4375"/>
              <a:stretch/>
            </p:blipFill>
            <p:spPr>
              <a:xfrm>
                <a:off x="2323663" y="2132856"/>
                <a:ext cx="7544674" cy="4078202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FADEE00-9C8F-405C-8798-ABD5B51E6FBC}"/>
                  </a:ext>
                </a:extLst>
              </p:cNvPr>
              <p:cNvSpPr/>
              <p:nvPr/>
            </p:nvSpPr>
            <p:spPr>
              <a:xfrm>
                <a:off x="4042493" y="33569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F2BCBAC-355C-4009-9813-960E94D6728C}"/>
                  </a:ext>
                </a:extLst>
              </p:cNvPr>
              <p:cNvSpPr/>
              <p:nvPr/>
            </p:nvSpPr>
            <p:spPr>
              <a:xfrm>
                <a:off x="2823038" y="299695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6DADFD9-BD90-4F25-B5B8-5C6978CE1860}"/>
                  </a:ext>
                </a:extLst>
              </p:cNvPr>
              <p:cNvSpPr/>
              <p:nvPr/>
            </p:nvSpPr>
            <p:spPr>
              <a:xfrm>
                <a:off x="5277630" y="28397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D2CA7CC-3DCB-4EEC-B88E-5E4C456ADB42}"/>
                  </a:ext>
                </a:extLst>
              </p:cNvPr>
              <p:cNvSpPr/>
              <p:nvPr/>
            </p:nvSpPr>
            <p:spPr>
              <a:xfrm>
                <a:off x="6508612" y="2932564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B1DE879-74DF-426D-B773-D5274D9EE6BF}"/>
                  </a:ext>
                </a:extLst>
              </p:cNvPr>
              <p:cNvSpPr/>
              <p:nvPr/>
            </p:nvSpPr>
            <p:spPr>
              <a:xfrm>
                <a:off x="8963204" y="281693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068691E-A9C1-422F-ACD2-2965008D754C}"/>
                </a:ext>
              </a:extLst>
            </p:cNvPr>
            <p:cNvSpPr/>
            <p:nvPr/>
          </p:nvSpPr>
          <p:spPr>
            <a:xfrm>
              <a:off x="4104027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CAC0F68-7DB9-4D04-8D64-C6A16557244D}"/>
                </a:ext>
              </a:extLst>
            </p:cNvPr>
            <p:cNvSpPr/>
            <p:nvPr/>
          </p:nvSpPr>
          <p:spPr>
            <a:xfrm>
              <a:off x="2866688" y="558349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57C5B3F-4CC8-43D1-9C06-FA5B7823E167}"/>
                </a:ext>
              </a:extLst>
            </p:cNvPr>
            <p:cNvSpPr/>
            <p:nvPr/>
          </p:nvSpPr>
          <p:spPr>
            <a:xfrm>
              <a:off x="6565683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BF34320-3124-458E-A86C-A8638F5480FC}"/>
                </a:ext>
              </a:extLst>
            </p:cNvPr>
            <p:cNvSpPr/>
            <p:nvPr/>
          </p:nvSpPr>
          <p:spPr>
            <a:xfrm>
              <a:off x="7788920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9D5255A-3726-486D-B0C4-A7EC05615621}"/>
                </a:ext>
              </a:extLst>
            </p:cNvPr>
            <p:cNvSpPr/>
            <p:nvPr/>
          </p:nvSpPr>
          <p:spPr>
            <a:xfrm>
              <a:off x="9019756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A415021-0BA7-4E93-B6E9-4DF5DDFF793A}"/>
                </a:ext>
              </a:extLst>
            </p:cNvPr>
            <p:cNvSpPr/>
            <p:nvPr/>
          </p:nvSpPr>
          <p:spPr>
            <a:xfrm>
              <a:off x="5327263" y="558200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1A6CA3-C9CE-4971-9C40-08B0CBD6B575}"/>
              </a:ext>
            </a:extLst>
          </p:cNvPr>
          <p:cNvGrpSpPr/>
          <p:nvPr/>
        </p:nvGrpSpPr>
        <p:grpSpPr>
          <a:xfrm>
            <a:off x="3830943" y="1268760"/>
            <a:ext cx="4530113" cy="716753"/>
            <a:chOff x="3395700" y="1125353"/>
            <a:chExt cx="4530113" cy="7167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E61736-A3E7-4F5F-9A30-0E758449FD87}"/>
                </a:ext>
              </a:extLst>
            </p:cNvPr>
            <p:cNvSpPr txBox="1"/>
            <p:nvPr/>
          </p:nvSpPr>
          <p:spPr>
            <a:xfrm>
              <a:off x="3395700" y="1441996"/>
              <a:ext cx="4530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 기준 대비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2020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월의 감소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A36AF1-99FC-471E-890A-62756146E4AF}"/>
                </a:ext>
              </a:extLst>
            </p:cNvPr>
            <p:cNvSpPr txBox="1"/>
            <p:nvPr/>
          </p:nvSpPr>
          <p:spPr>
            <a:xfrm>
              <a:off x="5735960" y="1125353"/>
              <a:ext cx="1313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68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 descr="AI Can Help Scientists Find a Covid-19 Vaccine | WIRED"/>
          <p:cNvPicPr>
            <a:picLocks noChangeAspect="1"/>
          </p:cNvPicPr>
          <p:nvPr/>
        </p:nvPicPr>
        <p:blipFill>
          <a:blip r:embed="rId2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4" name="slide11_shape1"/>
          <p:cNvSpPr/>
          <p:nvPr/>
        </p:nvSpPr>
        <p:spPr>
          <a:xfrm>
            <a:off x="1431399" y="396506"/>
            <a:ext cx="3571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</a:t>
            </a:r>
          </a:p>
        </p:txBody>
      </p:sp>
      <p:sp>
        <p:nvSpPr>
          <p:cNvPr id="5" name="slide11_shape2"/>
          <p:cNvSpPr/>
          <p:nvPr/>
        </p:nvSpPr>
        <p:spPr>
          <a:xfrm>
            <a:off x="10409187" y="6468925"/>
            <a:ext cx="1375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공공데이터</a:t>
            </a:r>
          </a:p>
        </p:txBody>
      </p:sp>
      <p:pic>
        <p:nvPicPr>
          <p:cNvPr id="6" name="slide11_picture2" descr="이미지"/>
          <p:cNvPicPr>
            <a:picLocks noChangeAspect="1"/>
          </p:cNvPicPr>
          <p:nvPr/>
        </p:nvPicPr>
        <p:blipFill rotWithShape="1">
          <a:blip r:embed="rId3" cstate="print"/>
          <a:srcRect l="4343" t="5145" b="9947"/>
          <a:stretch/>
        </p:blipFill>
        <p:spPr>
          <a:xfrm>
            <a:off x="2475228" y="2708920"/>
            <a:ext cx="7241544" cy="3456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5CFBCD-30A6-4FFE-AB52-953B6B44F543}"/>
              </a:ext>
            </a:extLst>
          </p:cNvPr>
          <p:cNvSpPr txBox="1"/>
          <p:nvPr/>
        </p:nvSpPr>
        <p:spPr>
          <a:xfrm>
            <a:off x="3217305" y="1300698"/>
            <a:ext cx="572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전년 대비 많은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D1714-2D54-4148-9BA5-A3413D7CCF76}"/>
              </a:ext>
            </a:extLst>
          </p:cNvPr>
          <p:cNvSpPr txBox="1"/>
          <p:nvPr/>
        </p:nvSpPr>
        <p:spPr>
          <a:xfrm>
            <a:off x="4512880" y="1712395"/>
            <a:ext cx="313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월부터 </a:t>
            </a:r>
            <a:r>
              <a:rPr lang="ko-KR" altLang="en-US" sz="20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경향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고속도로 교통량 &amp;#39;역대급&amp;#39;…휴게소에도 선별검사소 생긴다 : 네이트 뉴스">
            <a:extLst>
              <a:ext uri="{FF2B5EF4-FFF2-40B4-BE49-F238E27FC236}">
                <a16:creationId xmlns:a16="http://schemas.microsoft.com/office/drawing/2014/main" id="{DFA0C64B-E5FD-4052-A994-BD2D2001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5" y="-140337"/>
            <a:ext cx="12193584" cy="71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DEC11E-0ECD-4C53-8624-C4BA1086ADA2}"/>
              </a:ext>
            </a:extLst>
          </p:cNvPr>
          <p:cNvSpPr/>
          <p:nvPr/>
        </p:nvSpPr>
        <p:spPr>
          <a:xfrm>
            <a:off x="17123" y="-3899"/>
            <a:ext cx="12191998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93A2F-92CF-435A-BD8B-0C45301C0FB7}"/>
              </a:ext>
            </a:extLst>
          </p:cNvPr>
          <p:cNvSpPr/>
          <p:nvPr/>
        </p:nvSpPr>
        <p:spPr>
          <a:xfrm>
            <a:off x="-96687" y="-13692"/>
            <a:ext cx="619268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5_shape1"/>
          <p:cNvSpPr/>
          <p:nvPr/>
        </p:nvSpPr>
        <p:spPr>
          <a:xfrm>
            <a:off x="2599984" y="2417327"/>
            <a:ext cx="878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5_shape1">
            <a:extLst>
              <a:ext uri="{FF2B5EF4-FFF2-40B4-BE49-F238E27FC236}">
                <a16:creationId xmlns:a16="http://schemas.microsoft.com/office/drawing/2014/main" id="{30C69787-FA31-492D-B510-6184774C58E3}"/>
              </a:ext>
            </a:extLst>
          </p:cNvPr>
          <p:cNvSpPr/>
          <p:nvPr/>
        </p:nvSpPr>
        <p:spPr>
          <a:xfrm>
            <a:off x="1151121" y="3198167"/>
            <a:ext cx="3776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교통량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26196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교통량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4" name="nppt_16335841580201661" descr="이미지">
            <a:extLst>
              <a:ext uri="{FF2B5EF4-FFF2-40B4-BE49-F238E27FC236}">
                <a16:creationId xmlns:a16="http://schemas.microsoft.com/office/drawing/2014/main" id="{9D92E680-A1EE-4FC1-8B1A-2E1D07B04B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4670" t="4745" b="10355"/>
          <a:stretch/>
        </p:blipFill>
        <p:spPr>
          <a:xfrm>
            <a:off x="2567608" y="2689236"/>
            <a:ext cx="7056784" cy="3379442"/>
          </a:xfrm>
          <a:prstGeom prst="rect">
            <a:avLst/>
          </a:prstGeom>
        </p:spPr>
      </p:pic>
      <p:sp>
        <p:nvSpPr>
          <p:cNvPr id="16" name="slide11_shape2">
            <a:extLst>
              <a:ext uri="{FF2B5EF4-FFF2-40B4-BE49-F238E27FC236}">
                <a16:creationId xmlns:a16="http://schemas.microsoft.com/office/drawing/2014/main" id="{1934BCD7-27F4-46B7-96EA-C93799816AF8}"/>
              </a:ext>
            </a:extLst>
          </p:cNvPr>
          <p:cNvSpPr/>
          <p:nvPr/>
        </p:nvSpPr>
        <p:spPr>
          <a:xfrm>
            <a:off x="10049147" y="6468925"/>
            <a:ext cx="1951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ko-KR" altLang="en-US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서울교통정보센터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82F2D-46F2-4956-8FFB-74AD1A6AA030}"/>
              </a:ext>
            </a:extLst>
          </p:cNvPr>
          <p:cNvSpPr txBox="1"/>
          <p:nvPr/>
        </p:nvSpPr>
        <p:spPr>
          <a:xfrm>
            <a:off x="3233682" y="1396984"/>
            <a:ext cx="572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전년 대비 많은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5E2B85-E36E-4E13-B0B7-33840297D093}"/>
              </a:ext>
            </a:extLst>
          </p:cNvPr>
          <p:cNvSpPr txBox="1"/>
          <p:nvPr/>
        </p:nvSpPr>
        <p:spPr>
          <a:xfrm>
            <a:off x="4529257" y="1844824"/>
            <a:ext cx="313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월부터 </a:t>
            </a:r>
            <a:r>
              <a:rPr lang="ko-KR" altLang="en-US" sz="20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경향</a:t>
            </a:r>
          </a:p>
        </p:txBody>
      </p:sp>
    </p:spTree>
    <p:extLst>
      <p:ext uri="{BB962C8B-B14F-4D97-AF65-F5344CB8AC3E}">
        <p14:creationId xmlns:p14="http://schemas.microsoft.com/office/powerpoint/2010/main" val="323550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423FA408-A358-4872-95E6-1A5D68E2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DEC11E-0ECD-4C53-8624-C4BA1086ADA2}"/>
              </a:ext>
            </a:extLst>
          </p:cNvPr>
          <p:cNvSpPr/>
          <p:nvPr/>
        </p:nvSpPr>
        <p:spPr>
          <a:xfrm>
            <a:off x="2" y="-27384"/>
            <a:ext cx="1219199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93A2F-92CF-435A-BD8B-0C45301C0FB7}"/>
              </a:ext>
            </a:extLst>
          </p:cNvPr>
          <p:cNvSpPr/>
          <p:nvPr/>
        </p:nvSpPr>
        <p:spPr>
          <a:xfrm>
            <a:off x="2" y="-13692"/>
            <a:ext cx="607887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5_shape1"/>
          <p:cNvSpPr/>
          <p:nvPr/>
        </p:nvSpPr>
        <p:spPr>
          <a:xfrm>
            <a:off x="2599984" y="2417327"/>
            <a:ext cx="878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5_shape1">
            <a:extLst>
              <a:ext uri="{FF2B5EF4-FFF2-40B4-BE49-F238E27FC236}">
                <a16:creationId xmlns:a16="http://schemas.microsoft.com/office/drawing/2014/main" id="{30C69787-FA31-492D-B510-6184774C58E3}"/>
              </a:ext>
            </a:extLst>
          </p:cNvPr>
          <p:cNvSpPr/>
          <p:nvPr/>
        </p:nvSpPr>
        <p:spPr>
          <a:xfrm>
            <a:off x="663177" y="3198167"/>
            <a:ext cx="4752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43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31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8" name="slide5_shape4">
            <a:extLst>
              <a:ext uri="{FF2B5EF4-FFF2-40B4-BE49-F238E27FC236}">
                <a16:creationId xmlns:a16="http://schemas.microsoft.com/office/drawing/2014/main" id="{61F0D3F7-C1B9-4F92-983E-26D011020E36}"/>
              </a:ext>
            </a:extLst>
          </p:cNvPr>
          <p:cNvSpPr/>
          <p:nvPr/>
        </p:nvSpPr>
        <p:spPr>
          <a:xfrm>
            <a:off x="10545897" y="6468925"/>
            <a:ext cx="1454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13B102-5915-4110-A6BC-CBE3D5E0D0A4}"/>
              </a:ext>
            </a:extLst>
          </p:cNvPr>
          <p:cNvGrpSpPr/>
          <p:nvPr/>
        </p:nvGrpSpPr>
        <p:grpSpPr>
          <a:xfrm>
            <a:off x="2821774" y="788450"/>
            <a:ext cx="6548452" cy="5887988"/>
            <a:chOff x="2821774" y="788450"/>
            <a:chExt cx="6548452" cy="58879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D7C3D1-B605-4AB2-A6B5-2DE99340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774" y="788450"/>
              <a:ext cx="6548452" cy="30648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FEC28B-1B50-461A-928D-070FFDE2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774" y="3853288"/>
              <a:ext cx="6459400" cy="2823150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83A6AA-7A8D-40A6-939C-48A2539447EC}"/>
                </a:ext>
              </a:extLst>
            </p:cNvPr>
            <p:cNvSpPr/>
            <p:nvPr/>
          </p:nvSpPr>
          <p:spPr>
            <a:xfrm>
              <a:off x="3169467" y="6394197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843AFDD-9BF4-4362-9A17-3C114CA159C6}"/>
                </a:ext>
              </a:extLst>
            </p:cNvPr>
            <p:cNvSpPr/>
            <p:nvPr/>
          </p:nvSpPr>
          <p:spPr>
            <a:xfrm>
              <a:off x="4377968" y="6393147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0235AC5-7B43-4FA3-9843-B83D6181447D}"/>
                </a:ext>
              </a:extLst>
            </p:cNvPr>
            <p:cNvSpPr/>
            <p:nvPr/>
          </p:nvSpPr>
          <p:spPr>
            <a:xfrm>
              <a:off x="7970625" y="639458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FB2ED50-E35B-49C9-8ADE-6D653E6B8335}"/>
                </a:ext>
              </a:extLst>
            </p:cNvPr>
            <p:cNvSpPr/>
            <p:nvPr/>
          </p:nvSpPr>
          <p:spPr>
            <a:xfrm>
              <a:off x="3466423" y="3543479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E29003D-65A0-463F-B636-DD930F2D51FA}"/>
                </a:ext>
              </a:extLst>
            </p:cNvPr>
            <p:cNvSpPr/>
            <p:nvPr/>
          </p:nvSpPr>
          <p:spPr>
            <a:xfrm>
              <a:off x="4706525" y="354104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1D446F1-E884-4EDB-8071-D3376A54A446}"/>
                </a:ext>
              </a:extLst>
            </p:cNvPr>
            <p:cNvSpPr/>
            <p:nvPr/>
          </p:nvSpPr>
          <p:spPr>
            <a:xfrm>
              <a:off x="8426559" y="354104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130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086929-C60C-417B-B7A2-C5D011B7D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35" y="1916595"/>
            <a:ext cx="3091790" cy="4047824"/>
          </a:xfrm>
          <a:prstGeom prst="rect">
            <a:avLst/>
          </a:prstGeom>
        </p:spPr>
      </p:pic>
      <p:sp>
        <p:nvSpPr>
          <p:cNvPr id="3" name="slide11_shape3">
            <a:extLst>
              <a:ext uri="{FF2B5EF4-FFF2-40B4-BE49-F238E27FC236}">
                <a16:creationId xmlns:a16="http://schemas.microsoft.com/office/drawing/2014/main" id="{3E214B8B-00BF-4ED4-886C-B75CBB13694A}"/>
              </a:ext>
            </a:extLst>
          </p:cNvPr>
          <p:cNvSpPr/>
          <p:nvPr/>
        </p:nvSpPr>
        <p:spPr>
          <a:xfrm>
            <a:off x="1431399" y="396506"/>
            <a:ext cx="31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0C6963A9-A6FE-4F35-8C09-BE43C98E59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11_shape3">
            <a:extLst>
              <a:ext uri="{FF2B5EF4-FFF2-40B4-BE49-F238E27FC236}">
                <a16:creationId xmlns:a16="http://schemas.microsoft.com/office/drawing/2014/main" id="{389C1B57-A83D-419B-80FA-FB5878B214C2}"/>
              </a:ext>
            </a:extLst>
          </p:cNvPr>
          <p:cNvSpPr/>
          <p:nvPr/>
        </p:nvSpPr>
        <p:spPr>
          <a:xfrm>
            <a:off x="1008989" y="1282299"/>
            <a:ext cx="4015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및 주변기기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 미미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94F6C8-B10C-4C3D-8881-82C1684E4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17" y="2514700"/>
            <a:ext cx="2198626" cy="2350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BBAAB6-A04B-4505-BA19-51A87263D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2636912"/>
            <a:ext cx="2401764" cy="2105832"/>
          </a:xfrm>
          <a:prstGeom prst="rect">
            <a:avLst/>
          </a:prstGeom>
        </p:spPr>
      </p:pic>
      <p:sp>
        <p:nvSpPr>
          <p:cNvPr id="11" name="slide11_shape3">
            <a:extLst>
              <a:ext uri="{FF2B5EF4-FFF2-40B4-BE49-F238E27FC236}">
                <a16:creationId xmlns:a16="http://schemas.microsoft.com/office/drawing/2014/main" id="{0E377D52-B1DB-4F38-9040-E0A1DBFD4F02}"/>
              </a:ext>
            </a:extLst>
          </p:cNvPr>
          <p:cNvSpPr/>
          <p:nvPr/>
        </p:nvSpPr>
        <p:spPr>
          <a:xfrm>
            <a:off x="7023623" y="1282299"/>
            <a:ext cx="3185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스포츠용품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 미미</a:t>
            </a:r>
          </a:p>
        </p:txBody>
      </p:sp>
      <p:sp>
        <p:nvSpPr>
          <p:cNvPr id="16" name="slide11_shape3">
            <a:extLst>
              <a:ext uri="{FF2B5EF4-FFF2-40B4-BE49-F238E27FC236}">
                <a16:creationId xmlns:a16="http://schemas.microsoft.com/office/drawing/2014/main" id="{83E64DEF-C7F4-4EED-85D2-B0E45D3F8869}"/>
              </a:ext>
            </a:extLst>
          </p:cNvPr>
          <p:cNvSpPr/>
          <p:nvPr/>
        </p:nvSpPr>
        <p:spPr>
          <a:xfrm>
            <a:off x="6319411" y="4993617"/>
            <a:ext cx="1186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 변수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B4F0C9-5F97-474C-BCD4-A2ABDED644EC}"/>
              </a:ext>
            </a:extLst>
          </p:cNvPr>
          <p:cNvSpPr/>
          <p:nvPr/>
        </p:nvSpPr>
        <p:spPr>
          <a:xfrm>
            <a:off x="10162652" y="4921047"/>
            <a:ext cx="1008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 변수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32F71651-126F-4AAF-B3D9-ABC0B782E8E1}"/>
              </a:ext>
            </a:extLst>
          </p:cNvPr>
          <p:cNvSpPr/>
          <p:nvPr/>
        </p:nvSpPr>
        <p:spPr>
          <a:xfrm>
            <a:off x="8148316" y="3154210"/>
            <a:ext cx="936104" cy="576064"/>
          </a:xfrm>
          <a:prstGeom prst="lef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514EE7D-8F4E-4332-A0D2-A11124C960F2}"/>
              </a:ext>
            </a:extLst>
          </p:cNvPr>
          <p:cNvSpPr/>
          <p:nvPr/>
        </p:nvSpPr>
        <p:spPr>
          <a:xfrm>
            <a:off x="8174968" y="3592067"/>
            <a:ext cx="999418" cy="576064"/>
          </a:xfrm>
          <a:prstGeom prst="righ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slide11_shape3">
            <a:extLst>
              <a:ext uri="{FF2B5EF4-FFF2-40B4-BE49-F238E27FC236}">
                <a16:creationId xmlns:a16="http://schemas.microsoft.com/office/drawing/2014/main" id="{5867571C-EDC8-4CF7-B511-2F07BD971AAC}"/>
              </a:ext>
            </a:extLst>
          </p:cNvPr>
          <p:cNvSpPr/>
          <p:nvPr/>
        </p:nvSpPr>
        <p:spPr>
          <a:xfrm>
            <a:off x="8197022" y="3403918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상쇄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7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고속도로 교통량 &amp;#39;역대급&amp;#39;…휴게소에도 선별검사소 생긴다 : 네이트 뉴스">
            <a:extLst>
              <a:ext uri="{FF2B5EF4-FFF2-40B4-BE49-F238E27FC236}">
                <a16:creationId xmlns:a16="http://schemas.microsoft.com/office/drawing/2014/main" id="{ACD90159-66CE-4895-929F-3F88B1C97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60" y="2118743"/>
            <a:ext cx="81178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0C571FFD-B31E-4AB8-AFC7-7B08970ED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r="8742"/>
          <a:stretch/>
        </p:blipFill>
        <p:spPr bwMode="auto">
          <a:xfrm>
            <a:off x="-6736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271080A5-C303-4AF6-9C92-F65E3A79B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8182"/>
          <a:stretch/>
        </p:blipFill>
        <p:spPr bwMode="auto">
          <a:xfrm>
            <a:off x="-2" y="-2"/>
            <a:ext cx="6096000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서울지하철노선도 보기">
            <a:extLst>
              <a:ext uri="{FF2B5EF4-FFF2-40B4-BE49-F238E27FC236}">
                <a16:creationId xmlns:a16="http://schemas.microsoft.com/office/drawing/2014/main" id="{75532C69-5165-4581-A148-F5FDE7B6E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8133" r="2648" b="17959"/>
          <a:stretch/>
        </p:blipFill>
        <p:spPr bwMode="auto">
          <a:xfrm>
            <a:off x="6096000" y="-2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539C75-E725-4A5A-B10E-40B326E3B002}"/>
              </a:ext>
            </a:extLst>
          </p:cNvPr>
          <p:cNvSpPr/>
          <p:nvPr/>
        </p:nvSpPr>
        <p:spPr>
          <a:xfrm>
            <a:off x="0" y="-2"/>
            <a:ext cx="12211670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119BA-977F-4D84-96CD-A1D2DF9E5AC9}"/>
              </a:ext>
            </a:extLst>
          </p:cNvPr>
          <p:cNvSpPr txBox="1"/>
          <p:nvPr/>
        </p:nvSpPr>
        <p:spPr>
          <a:xfrm>
            <a:off x="2855753" y="2897026"/>
            <a:ext cx="6441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장기화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일상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미치는 </a:t>
            </a:r>
            <a:r>
              <a: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 감소</a:t>
            </a:r>
          </a:p>
        </p:txBody>
      </p:sp>
      <p:sp>
        <p:nvSpPr>
          <p:cNvPr id="4" name="slide11_shape3">
            <a:extLst>
              <a:ext uri="{FF2B5EF4-FFF2-40B4-BE49-F238E27FC236}">
                <a16:creationId xmlns:a16="http://schemas.microsoft.com/office/drawing/2014/main" id="{639EF1FA-25E8-4435-9C57-1BCFED801F59}"/>
              </a:ext>
            </a:extLst>
          </p:cNvPr>
          <p:cNvSpPr/>
          <p:nvPr/>
        </p:nvSpPr>
        <p:spPr>
          <a:xfrm>
            <a:off x="1431399" y="396506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pic>
        <p:nvPicPr>
          <p:cNvPr id="5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B292A47-3C8A-49BD-82D0-944B0717B8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2984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7F3691-807B-4AF9-8CCB-3B07234DC8C8}"/>
              </a:ext>
            </a:extLst>
          </p:cNvPr>
          <p:cNvGrpSpPr/>
          <p:nvPr/>
        </p:nvGrpSpPr>
        <p:grpSpPr>
          <a:xfrm>
            <a:off x="2351584" y="1268760"/>
            <a:ext cx="8522247" cy="4782838"/>
            <a:chOff x="1390177" y="1486383"/>
            <a:chExt cx="8522247" cy="4782838"/>
          </a:xfrm>
        </p:grpSpPr>
        <p:sp>
          <p:nvSpPr>
            <p:cNvPr id="11" name="slide11_shape3">
              <a:extLst>
                <a:ext uri="{FF2B5EF4-FFF2-40B4-BE49-F238E27FC236}">
                  <a16:creationId xmlns:a16="http://schemas.microsoft.com/office/drawing/2014/main" id="{D233EC4A-A870-43ED-8607-D7660E1391F4}"/>
                </a:ext>
              </a:extLst>
            </p:cNvPr>
            <p:cNvSpPr/>
            <p:nvPr/>
          </p:nvSpPr>
          <p:spPr>
            <a:xfrm>
              <a:off x="1390177" y="1814084"/>
              <a:ext cx="19511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확진자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</a:t>
              </a:r>
            </a:p>
          </p:txBody>
        </p:sp>
        <p:sp>
          <p:nvSpPr>
            <p:cNvPr id="12" name="slide11_shape3">
              <a:extLst>
                <a:ext uri="{FF2B5EF4-FFF2-40B4-BE49-F238E27FC236}">
                  <a16:creationId xmlns:a16="http://schemas.microsoft.com/office/drawing/2014/main" id="{28D35900-E97B-43D7-8B1F-407366E020C2}"/>
                </a:ext>
              </a:extLst>
            </p:cNvPr>
            <p:cNvSpPr/>
            <p:nvPr/>
          </p:nvSpPr>
          <p:spPr>
            <a:xfrm>
              <a:off x="1570551" y="4360842"/>
              <a:ext cx="17171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지하철 승객 수</a:t>
              </a:r>
            </a:p>
          </p:txBody>
        </p:sp>
        <p:sp>
          <p:nvSpPr>
            <p:cNvPr id="13" name="slide11_shape3">
              <a:extLst>
                <a:ext uri="{FF2B5EF4-FFF2-40B4-BE49-F238E27FC236}">
                  <a16:creationId xmlns:a16="http://schemas.microsoft.com/office/drawing/2014/main" id="{76DC2E06-2B9C-4AE6-9BEB-3D5939B51EFC}"/>
                </a:ext>
              </a:extLst>
            </p:cNvPr>
            <p:cNvSpPr/>
            <p:nvPr/>
          </p:nvSpPr>
          <p:spPr>
            <a:xfrm>
              <a:off x="1860877" y="3087463"/>
              <a:ext cx="14189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 자전거</a:t>
              </a:r>
            </a:p>
          </p:txBody>
        </p:sp>
        <p:sp>
          <p:nvSpPr>
            <p:cNvPr id="14" name="slide11_shape3">
              <a:extLst>
                <a:ext uri="{FF2B5EF4-FFF2-40B4-BE49-F238E27FC236}">
                  <a16:creationId xmlns:a16="http://schemas.microsoft.com/office/drawing/2014/main" id="{687A0477-1805-4653-A666-3A727057CB64}"/>
                </a:ext>
              </a:extLst>
            </p:cNvPr>
            <p:cNvSpPr/>
            <p:nvPr/>
          </p:nvSpPr>
          <p:spPr>
            <a:xfrm>
              <a:off x="1562718" y="5634222"/>
              <a:ext cx="17171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온라인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거래액</a:t>
              </a:r>
              <a:endPara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D35F72A-32CA-4CEC-AB86-CC2BB2508C49}"/>
                </a:ext>
              </a:extLst>
            </p:cNvPr>
            <p:cNvGrpSpPr/>
            <p:nvPr/>
          </p:nvGrpSpPr>
          <p:grpSpPr>
            <a:xfrm>
              <a:off x="3773749" y="1486383"/>
              <a:ext cx="6138675" cy="930428"/>
              <a:chOff x="3773749" y="1486383"/>
              <a:chExt cx="6138675" cy="93042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E900454-D340-48E9-A677-4E30992264C3}"/>
                  </a:ext>
                </a:extLst>
              </p:cNvPr>
              <p:cNvGrpSpPr/>
              <p:nvPr/>
            </p:nvGrpSpPr>
            <p:grpSpPr>
              <a:xfrm>
                <a:off x="3876564" y="1808788"/>
                <a:ext cx="4392488" cy="282155"/>
                <a:chOff x="3866508" y="1689404"/>
                <a:chExt cx="4392488" cy="282155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58453E24-7B90-4A86-9798-4F9C17C6F6D7}"/>
                    </a:ext>
                  </a:extLst>
                </p:cNvPr>
                <p:cNvSpPr/>
                <p:nvPr/>
              </p:nvSpPr>
              <p:spPr>
                <a:xfrm>
                  <a:off x="3899756" y="1689404"/>
                  <a:ext cx="4356484" cy="276999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slide17_shape2">
                  <a:extLst>
                    <a:ext uri="{FF2B5EF4-FFF2-40B4-BE49-F238E27FC236}">
                      <a16:creationId xmlns:a16="http://schemas.microsoft.com/office/drawing/2014/main" id="{1B13ACAE-836D-4A36-B440-A0BD57795794}"/>
                    </a:ext>
                  </a:extLst>
                </p:cNvPr>
                <p:cNvSpPr/>
                <p:nvPr/>
              </p:nvSpPr>
              <p:spPr>
                <a:xfrm>
                  <a:off x="3866508" y="1694560"/>
                  <a:ext cx="439248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algn="ctr" defTabSz="914400" latinLnBrk="1"/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해당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월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마지막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일자를 기준으로 월별 </a:t>
                  </a:r>
                  <a:r>
                    <a:rPr lang="ko-KR" altLang="en-US" sz="12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 계산 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-&gt;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 생성</a:t>
                  </a:r>
                  <a:endPara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5" name="slide17_shape2">
                <a:extLst>
                  <a:ext uri="{FF2B5EF4-FFF2-40B4-BE49-F238E27FC236}">
                    <a16:creationId xmlns:a16="http://schemas.microsoft.com/office/drawing/2014/main" id="{029981B0-D2B6-40DF-868E-8112E7593E58}"/>
                  </a:ext>
                </a:extLst>
              </p:cNvPr>
              <p:cNvSpPr/>
              <p:nvPr/>
            </p:nvSpPr>
            <p:spPr>
              <a:xfrm>
                <a:off x="3773749" y="1497560"/>
                <a:ext cx="359520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일별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데이터를 월별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데이터로 가공 요망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slide17_shape2">
                <a:extLst>
                  <a:ext uri="{FF2B5EF4-FFF2-40B4-BE49-F238E27FC236}">
                    <a16:creationId xmlns:a16="http://schemas.microsoft.com/office/drawing/2014/main" id="{4D11DE16-D581-4D42-A0A7-FEAA40B21C23}"/>
                  </a:ext>
                </a:extLst>
              </p:cNvPr>
              <p:cNvSpPr/>
              <p:nvPr/>
            </p:nvSpPr>
            <p:spPr>
              <a:xfrm>
                <a:off x="3802245" y="2139812"/>
                <a:ext cx="51155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만들어진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라이브의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월별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대조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비교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확인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slide17_shape2">
                <a:extLst>
                  <a:ext uri="{FF2B5EF4-FFF2-40B4-BE49-F238E27FC236}">
                    <a16:creationId xmlns:a16="http://schemas.microsoft.com/office/drawing/2014/main" id="{143AE163-226D-48B6-9019-8BA4E5EDED65}"/>
                  </a:ext>
                </a:extLst>
              </p:cNvPr>
              <p:cNvSpPr/>
              <p:nvPr/>
            </p:nvSpPr>
            <p:spPr>
              <a:xfrm>
                <a:off x="7542408" y="1497712"/>
                <a:ext cx="237001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누적 월별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 처리</a:t>
                </a:r>
                <a:r>
                  <a:rPr lang="en-US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필요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slide17_shape2">
                <a:extLst>
                  <a:ext uri="{FF2B5EF4-FFF2-40B4-BE49-F238E27FC236}">
                    <a16:creationId xmlns:a16="http://schemas.microsoft.com/office/drawing/2014/main" id="{7533712B-2233-4B1B-BF40-29078C232B8B}"/>
                  </a:ext>
                </a:extLst>
              </p:cNvPr>
              <p:cNvSpPr/>
              <p:nvPr/>
            </p:nvSpPr>
            <p:spPr>
              <a:xfrm>
                <a:off x="7297084" y="1486383"/>
                <a:ext cx="432048" cy="277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75DEE49-7E14-4950-97F9-11902EF92BD9}"/>
                </a:ext>
              </a:extLst>
            </p:cNvPr>
            <p:cNvGrpSpPr/>
            <p:nvPr/>
          </p:nvGrpSpPr>
          <p:grpSpPr>
            <a:xfrm>
              <a:off x="3770818" y="4224903"/>
              <a:ext cx="3846136" cy="565999"/>
              <a:chOff x="3770818" y="4224903"/>
              <a:chExt cx="3846136" cy="565999"/>
            </a:xfrm>
          </p:grpSpPr>
          <p:sp>
            <p:nvSpPr>
              <p:cNvPr id="22" name="slide17_shape2">
                <a:extLst>
                  <a:ext uri="{FF2B5EF4-FFF2-40B4-BE49-F238E27FC236}">
                    <a16:creationId xmlns:a16="http://schemas.microsoft.com/office/drawing/2014/main" id="{44F011C2-8B95-42A9-B8EA-6E071B218301}"/>
                  </a:ext>
                </a:extLst>
              </p:cNvPr>
              <p:cNvSpPr/>
              <p:nvPr/>
            </p:nvSpPr>
            <p:spPr>
              <a:xfrm>
                <a:off x="3770818" y="4224903"/>
                <a:ext cx="304526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일별 데이터를 월별 데이터로 가공 요망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7C0B0B-1D48-4146-9FBE-1ADB4E931D84}"/>
                  </a:ext>
                </a:extLst>
              </p:cNvPr>
              <p:cNvSpPr/>
              <p:nvPr/>
            </p:nvSpPr>
            <p:spPr>
              <a:xfrm>
                <a:off x="3841526" y="4510719"/>
                <a:ext cx="3775428" cy="264997"/>
              </a:xfrm>
              <a:prstGeom prst="rect">
                <a:avLst/>
              </a:prstGeom>
              <a:solidFill>
                <a:srgbClr val="61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slide17_shape2">
                <a:extLst>
                  <a:ext uri="{FF2B5EF4-FFF2-40B4-BE49-F238E27FC236}">
                    <a16:creationId xmlns:a16="http://schemas.microsoft.com/office/drawing/2014/main" id="{061DA8B2-6F93-4EAC-9AEB-32C92169DEDE}"/>
                  </a:ext>
                </a:extLst>
              </p:cNvPr>
              <p:cNvSpPr/>
              <p:nvPr/>
            </p:nvSpPr>
            <p:spPr>
              <a:xfrm>
                <a:off x="3802245" y="4513903"/>
                <a:ext cx="377542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날짜를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조건으로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지정하여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새로운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만들어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3CD11E-7254-4624-AC47-B18E8CCEE291}"/>
                </a:ext>
              </a:extLst>
            </p:cNvPr>
            <p:cNvSpPr/>
            <p:nvPr/>
          </p:nvSpPr>
          <p:spPr>
            <a:xfrm>
              <a:off x="3863753" y="5987394"/>
              <a:ext cx="3433332" cy="274799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DFEFD57-442C-46D2-A8B3-4D87CA78EB04}"/>
                </a:ext>
              </a:extLst>
            </p:cNvPr>
            <p:cNvGrpSpPr/>
            <p:nvPr/>
          </p:nvGrpSpPr>
          <p:grpSpPr>
            <a:xfrm>
              <a:off x="3770818" y="5438148"/>
              <a:ext cx="4089097" cy="831073"/>
              <a:chOff x="3770818" y="5438148"/>
              <a:chExt cx="4089097" cy="831073"/>
            </a:xfrm>
          </p:grpSpPr>
          <p:sp>
            <p:nvSpPr>
              <p:cNvPr id="4" name="slide17_shape2"/>
              <p:cNvSpPr/>
              <p:nvPr/>
            </p:nvSpPr>
            <p:spPr>
              <a:xfrm>
                <a:off x="3770818" y="5438148"/>
                <a:ext cx="359813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그래프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계속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증가하는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그래프만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그려지는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문제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</p:txBody>
          </p:sp>
          <p:sp>
            <p:nvSpPr>
              <p:cNvPr id="26" name="slide17_shape2">
                <a:extLst>
                  <a:ext uri="{FF2B5EF4-FFF2-40B4-BE49-F238E27FC236}">
                    <a16:creationId xmlns:a16="http://schemas.microsoft.com/office/drawing/2014/main" id="{56D5DC09-BB85-43C9-B53D-263E8C372639}"/>
                  </a:ext>
                </a:extLst>
              </p:cNvPr>
              <p:cNvSpPr/>
              <p:nvPr/>
            </p:nvSpPr>
            <p:spPr>
              <a:xfrm>
                <a:off x="3802245" y="5687263"/>
                <a:ext cx="405767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축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오름차순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∴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문자형으로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인식된다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판단</a:t>
                </a:r>
                <a:endParaRPr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slide17_shape2">
                <a:extLst>
                  <a:ext uri="{FF2B5EF4-FFF2-40B4-BE49-F238E27FC236}">
                    <a16:creationId xmlns:a16="http://schemas.microsoft.com/office/drawing/2014/main" id="{5CDC0F33-5DC6-4516-AA67-ABFE2D4CCF24}"/>
                  </a:ext>
                </a:extLst>
              </p:cNvPr>
              <p:cNvSpPr/>
              <p:nvPr/>
            </p:nvSpPr>
            <p:spPr>
              <a:xfrm>
                <a:off x="3837558" y="5992222"/>
                <a:ext cx="368509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info, </a:t>
                </a:r>
                <a:r>
                  <a:rPr lang="en-US" altLang="ko-KR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dtype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확인한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뒤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자료형을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변환해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22D020A-A025-4544-B2D7-C46723A323BA}"/>
                </a:ext>
              </a:extLst>
            </p:cNvPr>
            <p:cNvGrpSpPr/>
            <p:nvPr/>
          </p:nvGrpSpPr>
          <p:grpSpPr>
            <a:xfrm>
              <a:off x="3828225" y="2838134"/>
              <a:ext cx="6012191" cy="862088"/>
              <a:chOff x="3828225" y="2838134"/>
              <a:chExt cx="6012191" cy="862088"/>
            </a:xfrm>
          </p:grpSpPr>
          <p:sp>
            <p:nvSpPr>
              <p:cNvPr id="9" name="slide17_shape2">
                <a:extLst>
                  <a:ext uri="{FF2B5EF4-FFF2-40B4-BE49-F238E27FC236}">
                    <a16:creationId xmlns:a16="http://schemas.microsoft.com/office/drawing/2014/main" id="{88A0D13A-BB05-4C31-B3C3-A94FC45DCB73}"/>
                  </a:ext>
                </a:extLst>
              </p:cNvPr>
              <p:cNvSpPr/>
              <p:nvPr/>
            </p:nvSpPr>
            <p:spPr>
              <a:xfrm>
                <a:off x="3841527" y="2838134"/>
                <a:ext cx="398266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결측값과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//N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표현된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존재해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에러 처리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CC2667D-4FEC-4231-ABCB-7214D50BC0E9}"/>
                  </a:ext>
                </a:extLst>
              </p:cNvPr>
              <p:cNvSpPr/>
              <p:nvPr/>
            </p:nvSpPr>
            <p:spPr>
              <a:xfrm>
                <a:off x="3909812" y="3432745"/>
                <a:ext cx="1538116" cy="267477"/>
              </a:xfrm>
              <a:prstGeom prst="rect">
                <a:avLst/>
              </a:prstGeom>
              <a:solidFill>
                <a:srgbClr val="61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slide17_shape2">
                <a:extLst>
                  <a:ext uri="{FF2B5EF4-FFF2-40B4-BE49-F238E27FC236}">
                    <a16:creationId xmlns:a16="http://schemas.microsoft.com/office/drawing/2014/main" id="{31596144-F596-4031-878D-09321F7C0750}"/>
                  </a:ext>
                </a:extLst>
              </p:cNvPr>
              <p:cNvSpPr/>
              <p:nvPr/>
            </p:nvSpPr>
            <p:spPr>
              <a:xfrm>
                <a:off x="3828225" y="3133585"/>
                <a:ext cx="601219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map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특정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문자만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처리 시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지정되지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않은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자료는 전부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NAN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변하는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발생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slide17_shape2">
                <a:extLst>
                  <a:ext uri="{FF2B5EF4-FFF2-40B4-BE49-F238E27FC236}">
                    <a16:creationId xmlns:a16="http://schemas.microsoft.com/office/drawing/2014/main" id="{05061322-A80A-4050-9CC4-36CB4181C0DD}"/>
                  </a:ext>
                </a:extLst>
              </p:cNvPr>
              <p:cNvSpPr/>
              <p:nvPr/>
            </p:nvSpPr>
            <p:spPr>
              <a:xfrm>
                <a:off x="3863752" y="3413064"/>
                <a:ext cx="16974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replace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14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9" y="-27384"/>
            <a:ext cx="12195417" cy="6885384"/>
          </a:xfrm>
          <a:prstGeom prst="rect">
            <a:avLst/>
          </a:prstGeom>
          <a:solidFill>
            <a:srgbClr val="1A1A1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991F5C-1109-4E73-A31A-AC0070979A3A}"/>
              </a:ext>
            </a:extLst>
          </p:cNvPr>
          <p:cNvSpPr/>
          <p:nvPr/>
        </p:nvSpPr>
        <p:spPr>
          <a:xfrm>
            <a:off x="-3419" y="-13692"/>
            <a:ext cx="6099420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493F60-2EAB-407F-AFB5-B3FAFE1F62E3}"/>
              </a:ext>
            </a:extLst>
          </p:cNvPr>
          <p:cNvGrpSpPr/>
          <p:nvPr/>
        </p:nvGrpSpPr>
        <p:grpSpPr>
          <a:xfrm>
            <a:off x="901707" y="410885"/>
            <a:ext cx="4511963" cy="6009352"/>
            <a:chOff x="2174545" y="172260"/>
            <a:chExt cx="5178768" cy="6009352"/>
          </a:xfrm>
        </p:grpSpPr>
        <p:sp>
          <p:nvSpPr>
            <p:cNvPr id="3" name="slide4_shape1"/>
            <p:cNvSpPr/>
            <p:nvPr/>
          </p:nvSpPr>
          <p:spPr>
            <a:xfrm>
              <a:off x="2595308" y="1224812"/>
              <a:ext cx="25922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추이</a:t>
              </a:r>
              <a:endParaRPr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slide4_shape2"/>
            <p:cNvSpPr/>
            <p:nvPr/>
          </p:nvSpPr>
          <p:spPr>
            <a:xfrm>
              <a:off x="4214220" y="172260"/>
              <a:ext cx="1260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3600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</a:t>
              </a:r>
              <a:endParaRPr sz="3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CA78FD-5FE4-452B-824C-F5A0BBBF1C0A}"/>
                </a:ext>
              </a:extLst>
            </p:cNvPr>
            <p:cNvSpPr txBox="1"/>
            <p:nvPr/>
          </p:nvSpPr>
          <p:spPr>
            <a:xfrm>
              <a:off x="2201915" y="814111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28D5A4-849F-4C0F-8399-2EFA7FCD9A74}"/>
                </a:ext>
              </a:extLst>
            </p:cNvPr>
            <p:cNvSpPr txBox="1"/>
            <p:nvPr/>
          </p:nvSpPr>
          <p:spPr>
            <a:xfrm>
              <a:off x="2185698" y="1678041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4AE352-A6A5-421A-A2BD-48C13376EA37}"/>
                </a:ext>
              </a:extLst>
            </p:cNvPr>
            <p:cNvGrpSpPr/>
            <p:nvPr/>
          </p:nvGrpSpPr>
          <p:grpSpPr>
            <a:xfrm>
              <a:off x="2675517" y="2483728"/>
              <a:ext cx="4677796" cy="454198"/>
              <a:chOff x="2567642" y="3096251"/>
              <a:chExt cx="4677796" cy="454198"/>
            </a:xfrm>
          </p:grpSpPr>
          <p:sp>
            <p:nvSpPr>
              <p:cNvPr id="14" name="slide4_shape1">
                <a:extLst>
                  <a:ext uri="{FF2B5EF4-FFF2-40B4-BE49-F238E27FC236}">
                    <a16:creationId xmlns:a16="http://schemas.microsoft.com/office/drawing/2014/main" id="{6779DE7F-1D86-4ACB-851D-CB3DD042A28D}"/>
                  </a:ext>
                </a:extLst>
              </p:cNvPr>
              <p:cNvSpPr/>
              <p:nvPr/>
            </p:nvSpPr>
            <p:spPr>
              <a:xfrm>
                <a:off x="3068974" y="3273450"/>
                <a:ext cx="417646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공공자전거 이용객 수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 시간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6F7753-D59D-40D1-B786-D23B38A1F3D3}"/>
                  </a:ext>
                </a:extLst>
              </p:cNvPr>
              <p:cNvSpPr txBox="1"/>
              <p:nvPr/>
            </p:nvSpPr>
            <p:spPr>
              <a:xfrm>
                <a:off x="2567642" y="3096251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2-1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1B6E7A-A3D9-402C-89E4-69C7D93EDD7D}"/>
                </a:ext>
              </a:extLst>
            </p:cNvPr>
            <p:cNvGrpSpPr/>
            <p:nvPr/>
          </p:nvGrpSpPr>
          <p:grpSpPr>
            <a:xfrm>
              <a:off x="2668410" y="2921966"/>
              <a:ext cx="3813700" cy="454198"/>
              <a:chOff x="2560535" y="3534489"/>
              <a:chExt cx="3813700" cy="454198"/>
            </a:xfrm>
          </p:grpSpPr>
          <p:sp>
            <p:nvSpPr>
              <p:cNvPr id="16" name="slide4_shape1">
                <a:extLst>
                  <a:ext uri="{FF2B5EF4-FFF2-40B4-BE49-F238E27FC236}">
                    <a16:creationId xmlns:a16="http://schemas.microsoft.com/office/drawing/2014/main" id="{2ACF8F74-99F7-4743-BC3F-529735C4B763}"/>
                  </a:ext>
                </a:extLst>
              </p:cNvPr>
              <p:cNvSpPr/>
              <p:nvPr/>
            </p:nvSpPr>
            <p:spPr>
              <a:xfrm>
                <a:off x="3068421" y="3711688"/>
                <a:ext cx="330581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지하철 승객 수 변화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E79C65-07BC-4B8E-9728-CD29BA5F0F35}"/>
                  </a:ext>
                </a:extLst>
              </p:cNvPr>
              <p:cNvSpPr txBox="1"/>
              <p:nvPr/>
            </p:nvSpPr>
            <p:spPr>
              <a:xfrm>
                <a:off x="2560535" y="3534489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2-2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52B302B-C03E-4610-AF04-E45BA274483F}"/>
                </a:ext>
              </a:extLst>
            </p:cNvPr>
            <p:cNvGrpSpPr/>
            <p:nvPr/>
          </p:nvGrpSpPr>
          <p:grpSpPr>
            <a:xfrm>
              <a:off x="2658744" y="3351570"/>
              <a:ext cx="3414385" cy="881022"/>
              <a:chOff x="2550869" y="3964093"/>
              <a:chExt cx="3414385" cy="881022"/>
            </a:xfrm>
          </p:grpSpPr>
          <p:sp>
            <p:nvSpPr>
              <p:cNvPr id="18" name="slide4_shape1">
                <a:extLst>
                  <a:ext uri="{FF2B5EF4-FFF2-40B4-BE49-F238E27FC236}">
                    <a16:creationId xmlns:a16="http://schemas.microsoft.com/office/drawing/2014/main" id="{393B7647-FBA4-41A8-B518-457D99D45386}"/>
                  </a:ext>
                </a:extLst>
              </p:cNvPr>
              <p:cNvSpPr/>
              <p:nvPr/>
            </p:nvSpPr>
            <p:spPr>
              <a:xfrm>
                <a:off x="3068420" y="4141293"/>
                <a:ext cx="289683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교통량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AE6046-56F4-4524-82E5-36FF76DD2662}"/>
                  </a:ext>
                </a:extLst>
              </p:cNvPr>
              <p:cNvSpPr txBox="1"/>
              <p:nvPr/>
            </p:nvSpPr>
            <p:spPr>
              <a:xfrm>
                <a:off x="2550869" y="3964093"/>
                <a:ext cx="792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2-3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" name="slide4_shape1">
                <a:extLst>
                  <a:ext uri="{FF2B5EF4-FFF2-40B4-BE49-F238E27FC236}">
                    <a16:creationId xmlns:a16="http://schemas.microsoft.com/office/drawing/2014/main" id="{57453140-2234-4F0C-B20A-2BB3D98580BD}"/>
                  </a:ext>
                </a:extLst>
              </p:cNvPr>
              <p:cNvSpPr/>
              <p:nvPr/>
            </p:nvSpPr>
            <p:spPr>
              <a:xfrm>
                <a:off x="3068420" y="4568116"/>
                <a:ext cx="289683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온라인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거래액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BD37C6-E8DC-4702-A2D9-0504326B3A7D}"/>
                  </a:ext>
                </a:extLst>
              </p:cNvPr>
              <p:cNvSpPr txBox="1"/>
              <p:nvPr/>
            </p:nvSpPr>
            <p:spPr>
              <a:xfrm>
                <a:off x="2550869" y="4390916"/>
                <a:ext cx="792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2-4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18E243-252E-4AE7-B435-84E839EA8ED0}"/>
                </a:ext>
              </a:extLst>
            </p:cNvPr>
            <p:cNvSpPr txBox="1"/>
            <p:nvPr/>
          </p:nvSpPr>
          <p:spPr>
            <a:xfrm>
              <a:off x="2190760" y="4087570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67DE01-5A38-4100-AB19-C2DDA2742D64}"/>
                </a:ext>
              </a:extLst>
            </p:cNvPr>
            <p:cNvSpPr txBox="1"/>
            <p:nvPr/>
          </p:nvSpPr>
          <p:spPr>
            <a:xfrm>
              <a:off x="2174545" y="4702543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slide4_shape1">
              <a:extLst>
                <a:ext uri="{FF2B5EF4-FFF2-40B4-BE49-F238E27FC236}">
                  <a16:creationId xmlns:a16="http://schemas.microsoft.com/office/drawing/2014/main" id="{711DE418-3DA8-47BC-A533-F9B0ED45B50F}"/>
                </a:ext>
              </a:extLst>
            </p:cNvPr>
            <p:cNvSpPr/>
            <p:nvPr/>
          </p:nvSpPr>
          <p:spPr>
            <a:xfrm>
              <a:off x="2652016" y="5812280"/>
              <a:ext cx="16825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사항 확인</a:t>
              </a:r>
            </a:p>
          </p:txBody>
        </p:sp>
        <p:sp>
          <p:nvSpPr>
            <p:cNvPr id="22" name="slide4_shape1">
              <a:extLst>
                <a:ext uri="{FF2B5EF4-FFF2-40B4-BE49-F238E27FC236}">
                  <a16:creationId xmlns:a16="http://schemas.microsoft.com/office/drawing/2014/main" id="{83115DD1-0358-4553-A936-6789188A2FA4}"/>
                </a:ext>
              </a:extLst>
            </p:cNvPr>
            <p:cNvSpPr/>
            <p:nvPr/>
          </p:nvSpPr>
          <p:spPr>
            <a:xfrm>
              <a:off x="2645964" y="2107534"/>
              <a:ext cx="4176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6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변화에 따른 생활 양상 변화</a:t>
              </a:r>
            </a:p>
          </p:txBody>
        </p:sp>
        <p:sp>
          <p:nvSpPr>
            <p:cNvPr id="27" name="slide4_shape1">
              <a:extLst>
                <a:ext uri="{FF2B5EF4-FFF2-40B4-BE49-F238E27FC236}">
                  <a16:creationId xmlns:a16="http://schemas.microsoft.com/office/drawing/2014/main" id="{A216BCC5-85D6-4601-A203-F5865D7852E0}"/>
                </a:ext>
              </a:extLst>
            </p:cNvPr>
            <p:cNvSpPr/>
            <p:nvPr/>
          </p:nvSpPr>
          <p:spPr>
            <a:xfrm>
              <a:off x="2688635" y="5113408"/>
              <a:ext cx="23160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중 주요 이슈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393216-2978-436F-B640-6A6F6CE75D98}"/>
                </a:ext>
              </a:extLst>
            </p:cNvPr>
            <p:cNvSpPr txBox="1"/>
            <p:nvPr/>
          </p:nvSpPr>
          <p:spPr>
            <a:xfrm>
              <a:off x="2184067" y="5350615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slide4_shape1">
              <a:extLst>
                <a:ext uri="{FF2B5EF4-FFF2-40B4-BE49-F238E27FC236}">
                  <a16:creationId xmlns:a16="http://schemas.microsoft.com/office/drawing/2014/main" id="{9EF2C05E-851C-4AE7-8A5A-EFC9DFAF743A}"/>
                </a:ext>
              </a:extLst>
            </p:cNvPr>
            <p:cNvSpPr/>
            <p:nvPr/>
          </p:nvSpPr>
          <p:spPr>
            <a:xfrm>
              <a:off x="2688635" y="4521472"/>
              <a:ext cx="6599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175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/>
          <p:nvPr/>
        </p:nvSpPr>
        <p:spPr>
          <a:xfrm>
            <a:off x="2207568" y="2944715"/>
            <a:ext cx="355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2207568" y="383493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분석할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2207568" y="4725144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2207568" y="205450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파악하기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쉽도록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2601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 확인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(211001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2" name="slide18_shape1">
            <a:extLst>
              <a:ext uri="{FF2B5EF4-FFF2-40B4-BE49-F238E27FC236}">
                <a16:creationId xmlns:a16="http://schemas.microsoft.com/office/drawing/2014/main" id="{EDA6A307-BDCF-4FE7-98A2-EC4F00A01B9A}"/>
              </a:ext>
            </a:extLst>
          </p:cNvPr>
          <p:cNvSpPr/>
          <p:nvPr/>
        </p:nvSpPr>
        <p:spPr>
          <a:xfrm>
            <a:off x="5113330" y="5580546"/>
            <a:ext cx="1965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시점 격상</a:t>
            </a:r>
          </a:p>
        </p:txBody>
      </p:sp>
    </p:spTree>
    <p:extLst>
      <p:ext uri="{BB962C8B-B14F-4D97-AF65-F5344CB8AC3E}">
        <p14:creationId xmlns:p14="http://schemas.microsoft.com/office/powerpoint/2010/main" val="89720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/>
          <p:nvPr/>
        </p:nvSpPr>
        <p:spPr>
          <a:xfrm>
            <a:off x="5404279" y="3044279"/>
            <a:ext cx="1383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dist" defTabSz="914400" latinLnBrk="1"/>
            <a:r>
              <a:rPr lang="en-US" altLang="ko-KR" sz="4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sz="4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5_shape2"/>
          <p:cNvSpPr/>
          <p:nvPr/>
        </p:nvSpPr>
        <p:spPr>
          <a:xfrm>
            <a:off x="1441294" y="396506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slide5_shape6"/>
          <p:cNvSpPr/>
          <p:nvPr/>
        </p:nvSpPr>
        <p:spPr>
          <a:xfrm>
            <a:off x="8694608" y="1844824"/>
            <a:ext cx="1092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변화율</a:t>
            </a:r>
          </a:p>
        </p:txBody>
      </p:sp>
      <p:sp>
        <p:nvSpPr>
          <p:cNvPr id="13" name="slide5_shape7"/>
          <p:cNvSpPr/>
          <p:nvPr/>
        </p:nvSpPr>
        <p:spPr>
          <a:xfrm>
            <a:off x="2639616" y="1844824"/>
            <a:ext cx="1092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변화량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6" name="slide5_shape4">
            <a:extLst>
              <a:ext uri="{FF2B5EF4-FFF2-40B4-BE49-F238E27FC236}">
                <a16:creationId xmlns:a16="http://schemas.microsoft.com/office/drawing/2014/main" id="{D06EEFE0-E86B-4CA4-B331-5476401D89F0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5" name="nppt_16329904373902062" descr="이미지">
            <a:extLst>
              <a:ext uri="{FF2B5EF4-FFF2-40B4-BE49-F238E27FC236}">
                <a16:creationId xmlns:a16="http://schemas.microsoft.com/office/drawing/2014/main" id="{9FB48644-87C3-4B58-B491-767D03E045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01" y="2586740"/>
            <a:ext cx="6037531" cy="2527392"/>
          </a:xfrm>
          <a:prstGeom prst="rect">
            <a:avLst/>
          </a:prstGeom>
        </p:spPr>
      </p:pic>
      <p:pic>
        <p:nvPicPr>
          <p:cNvPr id="17" name="nppt_16329904373902387" descr="이미지">
            <a:extLst>
              <a:ext uri="{FF2B5EF4-FFF2-40B4-BE49-F238E27FC236}">
                <a16:creationId xmlns:a16="http://schemas.microsoft.com/office/drawing/2014/main" id="{EEA845E2-D495-47DB-A40A-2A1F25D0DB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0206" y="2586740"/>
            <a:ext cx="5277918" cy="25273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AEE98AFE-4E74-42D1-94A0-764BAE2E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" y="-885434"/>
            <a:ext cx="12181636" cy="77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98E6314-A31E-45CF-B2D7-D9AA5C2CDD13}"/>
              </a:ext>
            </a:extLst>
          </p:cNvPr>
          <p:cNvSpPr/>
          <p:nvPr/>
        </p:nvSpPr>
        <p:spPr>
          <a:xfrm>
            <a:off x="-515" y="-18146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DB41DA-1531-43F1-81E7-28CE61BE5000}"/>
              </a:ext>
            </a:extLst>
          </p:cNvPr>
          <p:cNvSpPr/>
          <p:nvPr/>
        </p:nvSpPr>
        <p:spPr>
          <a:xfrm>
            <a:off x="-54967" y="0"/>
            <a:ext cx="6150968" cy="690262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6_shape1"/>
          <p:cNvSpPr/>
          <p:nvPr/>
        </p:nvSpPr>
        <p:spPr>
          <a:xfrm>
            <a:off x="2558783" y="2276872"/>
            <a:ext cx="965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lide6_shape1">
            <a:extLst>
              <a:ext uri="{FF2B5EF4-FFF2-40B4-BE49-F238E27FC236}">
                <a16:creationId xmlns:a16="http://schemas.microsoft.com/office/drawing/2014/main" id="{66EF1BDA-149C-4AD3-9172-2F93E8933F8A}"/>
              </a:ext>
            </a:extLst>
          </p:cNvPr>
          <p:cNvSpPr/>
          <p:nvPr/>
        </p:nvSpPr>
        <p:spPr>
          <a:xfrm>
            <a:off x="809530" y="3013501"/>
            <a:ext cx="4464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변화와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73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7" name="slide5_shape3"/>
          <p:cNvSpPr/>
          <p:nvPr/>
        </p:nvSpPr>
        <p:spPr>
          <a:xfrm>
            <a:off x="7791513" y="2126066"/>
            <a:ext cx="3443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매년 공공자전거 이용 건수 증가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5_shape4"/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</a:t>
            </a:r>
            <a:endParaRPr sz="1200" kern="120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7CB163-8034-49BF-A019-940E381B7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8" y="941109"/>
            <a:ext cx="6480720" cy="29429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95933F-550F-456D-B4AB-14B7D2199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1"/>
          <a:stretch/>
        </p:blipFill>
        <p:spPr>
          <a:xfrm>
            <a:off x="146638" y="3614717"/>
            <a:ext cx="6759710" cy="3116292"/>
          </a:xfrm>
          <a:prstGeom prst="rect">
            <a:avLst/>
          </a:prstGeom>
        </p:spPr>
      </p:pic>
      <p:sp>
        <p:nvSpPr>
          <p:cNvPr id="10" name="slide5_shape3">
            <a:extLst>
              <a:ext uri="{FF2B5EF4-FFF2-40B4-BE49-F238E27FC236}">
                <a16:creationId xmlns:a16="http://schemas.microsoft.com/office/drawing/2014/main" id="{7794E187-A910-4652-832F-DCCAE75AE2DD}"/>
              </a:ext>
            </a:extLst>
          </p:cNvPr>
          <p:cNvSpPr/>
          <p:nvPr/>
        </p:nvSpPr>
        <p:spPr>
          <a:xfrm>
            <a:off x="8718395" y="2703663"/>
            <a:ext cx="1729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5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</a:t>
            </a:r>
            <a:endParaRPr lang="ko-KR" altLang="en-US" sz="54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9E5F4E-480D-4EE4-B13B-826B3D0E38F1}"/>
              </a:ext>
            </a:extLst>
          </p:cNvPr>
          <p:cNvSpPr/>
          <p:nvPr/>
        </p:nvSpPr>
        <p:spPr>
          <a:xfrm>
            <a:off x="3966240" y="6291031"/>
            <a:ext cx="234312" cy="254399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C4E33-A578-4C53-AD72-624CD7CEDA55}"/>
              </a:ext>
            </a:extLst>
          </p:cNvPr>
          <p:cNvGrpSpPr/>
          <p:nvPr/>
        </p:nvGrpSpPr>
        <p:grpSpPr>
          <a:xfrm>
            <a:off x="7790451" y="5348334"/>
            <a:ext cx="3786453" cy="447991"/>
            <a:chOff x="7223753" y="4721602"/>
            <a:chExt cx="3786453" cy="447991"/>
          </a:xfrm>
        </p:grpSpPr>
        <p:sp>
          <p:nvSpPr>
            <p:cNvPr id="11" name="slide5_shape3">
              <a:extLst>
                <a:ext uri="{FF2B5EF4-FFF2-40B4-BE49-F238E27FC236}">
                  <a16:creationId xmlns:a16="http://schemas.microsoft.com/office/drawing/2014/main" id="{B6D00F33-8B55-4348-9552-79BD2A6BB9B9}"/>
                </a:ext>
              </a:extLst>
            </p:cNvPr>
            <p:cNvSpPr/>
            <p:nvPr/>
          </p:nvSpPr>
          <p:spPr>
            <a:xfrm>
              <a:off x="7223753" y="4758221"/>
              <a:ext cx="37864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심지어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월의 작년 대비 이용 건수 감소</a:t>
              </a:r>
              <a:endPara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A7F9D2-1622-4546-9CDE-DF39A74965BA}"/>
                </a:ext>
              </a:extLst>
            </p:cNvPr>
            <p:cNvSpPr/>
            <p:nvPr/>
          </p:nvSpPr>
          <p:spPr>
            <a:xfrm>
              <a:off x="7929930" y="4721602"/>
              <a:ext cx="448458" cy="447991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slide5_shape2">
            <a:extLst>
              <a:ext uri="{FF2B5EF4-FFF2-40B4-BE49-F238E27FC236}">
                <a16:creationId xmlns:a16="http://schemas.microsoft.com/office/drawing/2014/main" id="{DBE1C1BF-3A22-4ACD-8B2B-7ABD2DAD28C0}"/>
              </a:ext>
            </a:extLst>
          </p:cNvPr>
          <p:cNvSpPr/>
          <p:nvPr/>
        </p:nvSpPr>
        <p:spPr>
          <a:xfrm>
            <a:off x="1471967" y="168895"/>
            <a:ext cx="299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2018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~ 2021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년 총 이용 건수 및 증감률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]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2E776D-37DE-4CE5-ACBE-DF30ED517916}"/>
              </a:ext>
            </a:extLst>
          </p:cNvPr>
          <p:cNvGrpSpPr/>
          <p:nvPr/>
        </p:nvGrpSpPr>
        <p:grpSpPr>
          <a:xfrm>
            <a:off x="7533653" y="3861048"/>
            <a:ext cx="3999970" cy="986626"/>
            <a:chOff x="7533653" y="3861048"/>
            <a:chExt cx="3999970" cy="986626"/>
          </a:xfrm>
        </p:grpSpPr>
        <p:sp>
          <p:nvSpPr>
            <p:cNvPr id="18" name="slide5_shape3">
              <a:extLst>
                <a:ext uri="{FF2B5EF4-FFF2-40B4-BE49-F238E27FC236}">
                  <a16:creationId xmlns:a16="http://schemas.microsoft.com/office/drawing/2014/main" id="{8E308DAD-B263-4D66-B36C-25ADA3B7C8EB}"/>
                </a:ext>
              </a:extLst>
            </p:cNvPr>
            <p:cNvSpPr/>
            <p:nvPr/>
          </p:nvSpPr>
          <p:spPr>
            <a:xfrm rot="16200000">
              <a:off x="9343790" y="4116362"/>
              <a:ext cx="400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slide5_shape3">
              <a:extLst>
                <a:ext uri="{FF2B5EF4-FFF2-40B4-BE49-F238E27FC236}">
                  <a16:creationId xmlns:a16="http://schemas.microsoft.com/office/drawing/2014/main" id="{492C19AF-5F0B-4D38-990F-69A77504CE12}"/>
                </a:ext>
              </a:extLst>
            </p:cNvPr>
            <p:cNvSpPr/>
            <p:nvPr/>
          </p:nvSpPr>
          <p:spPr>
            <a:xfrm>
              <a:off x="7533653" y="3861048"/>
              <a:ext cx="39795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작년 대비 증가율</a:t>
              </a:r>
              <a:endParaRPr lang="ko-KR" altLang="en-US" sz="20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20" name="slide5_shape3">
              <a:extLst>
                <a:ext uri="{FF2B5EF4-FFF2-40B4-BE49-F238E27FC236}">
                  <a16:creationId xmlns:a16="http://schemas.microsoft.com/office/drawing/2014/main" id="{96D94C4A-580C-465E-A35D-EBA06689B7C9}"/>
                </a:ext>
              </a:extLst>
            </p:cNvPr>
            <p:cNvSpPr/>
            <p:nvPr/>
          </p:nvSpPr>
          <p:spPr>
            <a:xfrm>
              <a:off x="7554067" y="4509120"/>
              <a:ext cx="39795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2020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작년 대비 증가율</a:t>
              </a:r>
              <a:endPara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67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8" name="slide5_shape4"/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</a:t>
            </a:r>
            <a:endParaRPr sz="1200" kern="120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EA10C6-F569-4B31-8DB1-18923D73DC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3742" r="2410" b="6913"/>
          <a:stretch/>
        </p:blipFill>
        <p:spPr>
          <a:xfrm>
            <a:off x="767408" y="3701241"/>
            <a:ext cx="5688632" cy="2589235"/>
          </a:xfrm>
          <a:prstGeom prst="rect">
            <a:avLst/>
          </a:prstGeom>
        </p:spPr>
      </p:pic>
      <p:pic>
        <p:nvPicPr>
          <p:cNvPr id="12" name="그림 11" descr="텍스트, 실내, 화면, 플랫이(가) 표시된 사진&#10;&#10;자동 생성된 설명">
            <a:extLst>
              <a:ext uri="{FF2B5EF4-FFF2-40B4-BE49-F238E27FC236}">
                <a16:creationId xmlns:a16="http://schemas.microsoft.com/office/drawing/2014/main" id="{82BAC65D-9E4E-4BE9-ABE2-5E9171A0C3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t="3814" r="1565" b="4338"/>
          <a:stretch/>
        </p:blipFill>
        <p:spPr>
          <a:xfrm>
            <a:off x="839416" y="1052736"/>
            <a:ext cx="5688632" cy="2648505"/>
          </a:xfrm>
          <a:prstGeom prst="rect">
            <a:avLst/>
          </a:prstGeom>
        </p:spPr>
      </p:pic>
      <p:sp>
        <p:nvSpPr>
          <p:cNvPr id="9" name="slide5_shape3">
            <a:extLst>
              <a:ext uri="{FF2B5EF4-FFF2-40B4-BE49-F238E27FC236}">
                <a16:creationId xmlns:a16="http://schemas.microsoft.com/office/drawing/2014/main" id="{D63C07F2-7CF9-4394-B1FB-8EF963895BB2}"/>
              </a:ext>
            </a:extLst>
          </p:cNvPr>
          <p:cNvSpPr/>
          <p:nvPr/>
        </p:nvSpPr>
        <p:spPr>
          <a:xfrm>
            <a:off x="6522193" y="2606875"/>
            <a:ext cx="5442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‘사회적 거리두기’ 시행으로 공공 자전거 이용 </a:t>
            </a:r>
            <a:r>
              <a:rPr lang="ko-KR" altLang="en-US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714182-C7FC-44F4-9090-F273919207C2}"/>
              </a:ext>
            </a:extLst>
          </p:cNvPr>
          <p:cNvGrpSpPr/>
          <p:nvPr/>
        </p:nvGrpSpPr>
        <p:grpSpPr>
          <a:xfrm>
            <a:off x="7464152" y="3515633"/>
            <a:ext cx="3979556" cy="968590"/>
            <a:chOff x="7320136" y="2438973"/>
            <a:chExt cx="3979556" cy="968590"/>
          </a:xfrm>
        </p:grpSpPr>
        <p:sp>
          <p:nvSpPr>
            <p:cNvPr id="7" name="slide5_shape3"/>
            <p:cNvSpPr/>
            <p:nvPr/>
          </p:nvSpPr>
          <p:spPr>
            <a:xfrm>
              <a:off x="7320136" y="3099786"/>
              <a:ext cx="39795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2020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공공자전거 이용 건수</a:t>
              </a:r>
              <a:endPara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1" name="slide5_shape3">
              <a:extLst>
                <a:ext uri="{FF2B5EF4-FFF2-40B4-BE49-F238E27FC236}">
                  <a16:creationId xmlns:a16="http://schemas.microsoft.com/office/drawing/2014/main" id="{D2EE5B32-8B51-43BD-AAEC-1137A19352C5}"/>
                </a:ext>
              </a:extLst>
            </p:cNvPr>
            <p:cNvSpPr/>
            <p:nvPr/>
          </p:nvSpPr>
          <p:spPr>
            <a:xfrm>
              <a:off x="7320136" y="2438973"/>
              <a:ext cx="39795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공공자전거 이용 건수</a:t>
              </a:r>
              <a:endParaRPr lang="ko-KR" altLang="en-US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3" name="slide5_shape3">
              <a:extLst>
                <a:ext uri="{FF2B5EF4-FFF2-40B4-BE49-F238E27FC236}">
                  <a16:creationId xmlns:a16="http://schemas.microsoft.com/office/drawing/2014/main" id="{4889543E-0448-4516-9FC0-61B674011C29}"/>
                </a:ext>
              </a:extLst>
            </p:cNvPr>
            <p:cNvSpPr/>
            <p:nvPr/>
          </p:nvSpPr>
          <p:spPr>
            <a:xfrm rot="16200000">
              <a:off x="9130273" y="2708969"/>
              <a:ext cx="4001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7" name="slide5_shape2">
            <a:extLst>
              <a:ext uri="{FF2B5EF4-FFF2-40B4-BE49-F238E27FC236}">
                <a16:creationId xmlns:a16="http://schemas.microsoft.com/office/drawing/2014/main" id="{BCE42FDF-8FD0-41BE-B677-41D3F0A56AEF}"/>
              </a:ext>
            </a:extLst>
          </p:cNvPr>
          <p:cNvSpPr/>
          <p:nvPr/>
        </p:nvSpPr>
        <p:spPr>
          <a:xfrm>
            <a:off x="1471967" y="168895"/>
            <a:ext cx="2462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[ 2019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vs 2020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 총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6925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0FF326A-86A3-4169-B82D-155D1211CA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4441" r="4466" b="7666"/>
          <a:stretch/>
        </p:blipFill>
        <p:spPr>
          <a:xfrm>
            <a:off x="839416" y="3717032"/>
            <a:ext cx="5574901" cy="25922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F31A10-ACF8-432A-B155-A1B5DBBB6D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t="3279" r="3736" b="5406"/>
          <a:stretch/>
        </p:blipFill>
        <p:spPr>
          <a:xfrm>
            <a:off x="968547" y="1124743"/>
            <a:ext cx="5445770" cy="2477249"/>
          </a:xfrm>
          <a:prstGeom prst="rect">
            <a:avLst/>
          </a:prstGeom>
        </p:spPr>
      </p:pic>
      <p:pic>
        <p:nvPicPr>
          <p:cNvPr id="4" name="slide6_picture2" descr="AI Can Help Scientists Find a Covid-19 Vaccine | WIRED"/>
          <p:cNvPicPr>
            <a:picLocks noChangeAspect="1"/>
          </p:cNvPicPr>
          <p:nvPr/>
        </p:nvPicPr>
        <p:blipFill>
          <a:blip r:embed="rId5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9" name="slide6_shape4"/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</a:t>
            </a:r>
            <a:endParaRPr sz="1200" kern="120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60BD7F-D6B7-4456-9A9B-A0B41171C594}"/>
              </a:ext>
            </a:extLst>
          </p:cNvPr>
          <p:cNvGrpSpPr/>
          <p:nvPr/>
        </p:nvGrpSpPr>
        <p:grpSpPr>
          <a:xfrm>
            <a:off x="7392144" y="2189062"/>
            <a:ext cx="3979556" cy="971411"/>
            <a:chOff x="7392144" y="1786922"/>
            <a:chExt cx="3979556" cy="971411"/>
          </a:xfrm>
        </p:grpSpPr>
        <p:sp>
          <p:nvSpPr>
            <p:cNvPr id="15" name="slide5_shape3">
              <a:extLst>
                <a:ext uri="{FF2B5EF4-FFF2-40B4-BE49-F238E27FC236}">
                  <a16:creationId xmlns:a16="http://schemas.microsoft.com/office/drawing/2014/main" id="{AE7C1C78-19E2-4BC2-8391-465ABF004E8F}"/>
                </a:ext>
              </a:extLst>
            </p:cNvPr>
            <p:cNvSpPr/>
            <p:nvPr/>
          </p:nvSpPr>
          <p:spPr>
            <a:xfrm>
              <a:off x="7392144" y="2450556"/>
              <a:ext cx="39795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ko-KR" altLang="en-US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전체 이용 건수 감소율</a:t>
              </a:r>
              <a:endPara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6" name="slide5_shape3">
              <a:extLst>
                <a:ext uri="{FF2B5EF4-FFF2-40B4-BE49-F238E27FC236}">
                  <a16:creationId xmlns:a16="http://schemas.microsoft.com/office/drawing/2014/main" id="{3DE1B00C-6731-4EB7-B5FE-DC3E06F10495}"/>
                </a:ext>
              </a:extLst>
            </p:cNvPr>
            <p:cNvSpPr/>
            <p:nvPr/>
          </p:nvSpPr>
          <p:spPr>
            <a:xfrm>
              <a:off x="7392144" y="1786922"/>
              <a:ext cx="39795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/>
                  <a:ea typeface="나눔스퀘어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"/>
                  <a:ea typeface="나눔스퀘어"/>
                </a:rPr>
                <a:t>인 평균 이용 건수 감소율</a:t>
              </a:r>
              <a:endParaRPr lang="ko-KR" altLang="en-US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7" name="slide5_shape3">
              <a:extLst>
                <a:ext uri="{FF2B5EF4-FFF2-40B4-BE49-F238E27FC236}">
                  <a16:creationId xmlns:a16="http://schemas.microsoft.com/office/drawing/2014/main" id="{26AAD60F-C3C8-4CDF-86C3-9A707D141171}"/>
                </a:ext>
              </a:extLst>
            </p:cNvPr>
            <p:cNvSpPr/>
            <p:nvPr/>
          </p:nvSpPr>
          <p:spPr>
            <a:xfrm rot="16200000">
              <a:off x="9202281" y="2048272"/>
              <a:ext cx="400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7AB333-F95B-4264-9EFD-03BADA142C1F}"/>
              </a:ext>
            </a:extLst>
          </p:cNvPr>
          <p:cNvGrpSpPr/>
          <p:nvPr/>
        </p:nvGrpSpPr>
        <p:grpSpPr>
          <a:xfrm>
            <a:off x="7412558" y="4008296"/>
            <a:ext cx="3979556" cy="971411"/>
            <a:chOff x="7392144" y="1786922"/>
            <a:chExt cx="3979556" cy="971411"/>
          </a:xfrm>
        </p:grpSpPr>
        <p:sp>
          <p:nvSpPr>
            <p:cNvPr id="27" name="slide5_shape3">
              <a:extLst>
                <a:ext uri="{FF2B5EF4-FFF2-40B4-BE49-F238E27FC236}">
                  <a16:creationId xmlns:a16="http://schemas.microsoft.com/office/drawing/2014/main" id="{70B218EA-994B-4617-A75E-A7192813BE4F}"/>
                </a:ext>
              </a:extLst>
            </p:cNvPr>
            <p:cNvSpPr/>
            <p:nvPr/>
          </p:nvSpPr>
          <p:spPr>
            <a:xfrm>
              <a:off x="7392144" y="2450556"/>
              <a:ext cx="39795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1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회 이용객들의 이용 감소율</a:t>
              </a:r>
            </a:p>
          </p:txBody>
        </p:sp>
        <p:sp>
          <p:nvSpPr>
            <p:cNvPr id="28" name="slide5_shape3">
              <a:extLst>
                <a:ext uri="{FF2B5EF4-FFF2-40B4-BE49-F238E27FC236}">
                  <a16:creationId xmlns:a16="http://schemas.microsoft.com/office/drawing/2014/main" id="{73EFD3CC-29F8-47E0-9AA4-D1938AEF830D}"/>
                </a:ext>
              </a:extLst>
            </p:cNvPr>
            <p:cNvSpPr/>
            <p:nvPr/>
          </p:nvSpPr>
          <p:spPr>
            <a:xfrm>
              <a:off x="7392144" y="1786922"/>
              <a:ext cx="39795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"/>
                  <a:ea typeface="나눔스퀘어"/>
                </a:rPr>
                <a:t>헤비</a:t>
              </a:r>
              <a:r>
                <a:rPr lang="ko-KR" altLang="en-US" dirty="0">
                  <a:solidFill>
                    <a:schemeClr val="bg1"/>
                  </a:solidFill>
                  <a:latin typeface="나눔스퀘어"/>
                  <a:ea typeface="나눔스퀘어"/>
                </a:rPr>
                <a:t> 유저들의 이용 감소율</a:t>
              </a:r>
            </a:p>
          </p:txBody>
        </p:sp>
        <p:sp>
          <p:nvSpPr>
            <p:cNvPr id="29" name="slide5_shape3">
              <a:extLst>
                <a:ext uri="{FF2B5EF4-FFF2-40B4-BE49-F238E27FC236}">
                  <a16:creationId xmlns:a16="http://schemas.microsoft.com/office/drawing/2014/main" id="{2708973C-E363-48B5-AA3A-6003203CAFAA}"/>
                </a:ext>
              </a:extLst>
            </p:cNvPr>
            <p:cNvSpPr/>
            <p:nvPr/>
          </p:nvSpPr>
          <p:spPr>
            <a:xfrm rot="16200000">
              <a:off x="9202281" y="2048272"/>
              <a:ext cx="400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8" name="slide5_shape2">
            <a:extLst>
              <a:ext uri="{FF2B5EF4-FFF2-40B4-BE49-F238E27FC236}">
                <a16:creationId xmlns:a16="http://schemas.microsoft.com/office/drawing/2014/main" id="{7F46C3AD-058B-4D95-A713-4D008C795830}"/>
              </a:ext>
            </a:extLst>
          </p:cNvPr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9" name="slide5_shape2">
            <a:extLst>
              <a:ext uri="{FF2B5EF4-FFF2-40B4-BE49-F238E27FC236}">
                <a16:creationId xmlns:a16="http://schemas.microsoft.com/office/drawing/2014/main" id="{7E763F9D-5CB0-4FEA-AE76-721DA7255EBC}"/>
              </a:ext>
            </a:extLst>
          </p:cNvPr>
          <p:cNvSpPr/>
          <p:nvPr/>
        </p:nvSpPr>
        <p:spPr>
          <a:xfrm>
            <a:off x="1471967" y="168895"/>
            <a:ext cx="33986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한 사람 평균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vs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 총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3754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7" name="slide5_shape3"/>
          <p:cNvSpPr/>
          <p:nvPr/>
        </p:nvSpPr>
        <p:spPr>
          <a:xfrm>
            <a:off x="4007768" y="1566441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공공 자전거 이용 건수가 가장 多</a:t>
            </a:r>
            <a:endParaRPr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8" name="slide5_shape4"/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</a:t>
            </a:r>
            <a:endParaRPr sz="1200" kern="120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45C38B-A9CB-40C0-8175-72FCAB048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" t="3283" r="3462" b="3173"/>
          <a:stretch/>
        </p:blipFill>
        <p:spPr>
          <a:xfrm>
            <a:off x="2423592" y="2902161"/>
            <a:ext cx="7344816" cy="3457404"/>
          </a:xfrm>
          <a:prstGeom prst="rect">
            <a:avLst/>
          </a:prstGeom>
        </p:spPr>
      </p:pic>
      <p:sp>
        <p:nvSpPr>
          <p:cNvPr id="9" name="slide5_shape2">
            <a:extLst>
              <a:ext uri="{FF2B5EF4-FFF2-40B4-BE49-F238E27FC236}">
                <a16:creationId xmlns:a16="http://schemas.microsoft.com/office/drawing/2014/main" id="{18E1ADF2-1D57-4816-929D-23EA77279B5C}"/>
              </a:ext>
            </a:extLst>
          </p:cNvPr>
          <p:cNvSpPr/>
          <p:nvPr/>
        </p:nvSpPr>
        <p:spPr>
          <a:xfrm>
            <a:off x="1471967" y="168895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 연령대별 총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0" name="slide5_shape3">
            <a:extLst>
              <a:ext uri="{FF2B5EF4-FFF2-40B4-BE49-F238E27FC236}">
                <a16:creationId xmlns:a16="http://schemas.microsoft.com/office/drawing/2014/main" id="{ACC8EF2C-DCB0-468F-90F7-42AC7D7D41D2}"/>
              </a:ext>
            </a:extLst>
          </p:cNvPr>
          <p:cNvSpPr/>
          <p:nvPr/>
        </p:nvSpPr>
        <p:spPr>
          <a:xfrm>
            <a:off x="3863752" y="1988840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대가 코로나의 영향을 가장 크게 받을 것이라 추측</a:t>
            </a:r>
            <a:endParaRPr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1" name="slide5_shape3">
            <a:extLst>
              <a:ext uri="{FF2B5EF4-FFF2-40B4-BE49-F238E27FC236}">
                <a16:creationId xmlns:a16="http://schemas.microsoft.com/office/drawing/2014/main" id="{03441092-5396-4869-8EE8-EF86AF0510C3}"/>
              </a:ext>
            </a:extLst>
          </p:cNvPr>
          <p:cNvSpPr/>
          <p:nvPr/>
        </p:nvSpPr>
        <p:spPr>
          <a:xfrm>
            <a:off x="3298884" y="1850340"/>
            <a:ext cx="813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3600" dirty="0">
                <a:solidFill>
                  <a:schemeClr val="bg1"/>
                </a:solidFill>
                <a:latin typeface="나눔스퀘어"/>
                <a:ea typeface="나눔스퀘어"/>
              </a:rPr>
              <a:t>∴</a:t>
            </a:r>
            <a:endParaRPr sz="36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CEDB038A-6F69-46CE-8AC8-807E0B5FF2B2}"/>
              </a:ext>
            </a:extLst>
          </p:cNvPr>
          <p:cNvSpPr/>
          <p:nvPr/>
        </p:nvSpPr>
        <p:spPr>
          <a:xfrm>
            <a:off x="7130077" y="1156944"/>
            <a:ext cx="448458" cy="447990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slide7_picture1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4" name="slide7_shape1"/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</a:t>
            </a:r>
            <a:endParaRPr sz="1200" kern="120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5" name="slide7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dirty="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1DA017-D3A3-48BC-AAA4-03A416324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t="3732" r="901" b="9011"/>
          <a:stretch/>
        </p:blipFill>
        <p:spPr>
          <a:xfrm>
            <a:off x="2171564" y="2636912"/>
            <a:ext cx="7848872" cy="3367619"/>
          </a:xfrm>
          <a:prstGeom prst="rect">
            <a:avLst/>
          </a:prstGeom>
        </p:spPr>
      </p:pic>
      <p:sp>
        <p:nvSpPr>
          <p:cNvPr id="7" name="slide6_shape3">
            <a:extLst>
              <a:ext uri="{FF2B5EF4-FFF2-40B4-BE49-F238E27FC236}">
                <a16:creationId xmlns:a16="http://schemas.microsoft.com/office/drawing/2014/main" id="{4BA3D47F-5C51-4C4E-BF1F-C52CBC7FEEA3}"/>
              </a:ext>
            </a:extLst>
          </p:cNvPr>
          <p:cNvSpPr/>
          <p:nvPr/>
        </p:nvSpPr>
        <p:spPr>
          <a:xfrm>
            <a:off x="4456413" y="1202609"/>
            <a:ext cx="3271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이용 건수 급감하던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월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8" name="slide6_shape3">
            <a:extLst>
              <a:ext uri="{FF2B5EF4-FFF2-40B4-BE49-F238E27FC236}">
                <a16:creationId xmlns:a16="http://schemas.microsoft.com/office/drawing/2014/main" id="{DEF72F9F-85CD-4DA9-8EC8-63320A429A49}"/>
              </a:ext>
            </a:extLst>
          </p:cNvPr>
          <p:cNvSpPr/>
          <p:nvPr/>
        </p:nvSpPr>
        <p:spPr>
          <a:xfrm>
            <a:off x="3554044" y="1645328"/>
            <a:ext cx="5088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이용 건수 감소율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&gt;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이용 건수 감소율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9" name="slide6_shape3">
            <a:extLst>
              <a:ext uri="{FF2B5EF4-FFF2-40B4-BE49-F238E27FC236}">
                <a16:creationId xmlns:a16="http://schemas.microsoft.com/office/drawing/2014/main" id="{7EB76A74-B1A8-4FA2-84F6-141D7AA56A39}"/>
              </a:ext>
            </a:extLst>
          </p:cNvPr>
          <p:cNvSpPr/>
          <p:nvPr/>
        </p:nvSpPr>
        <p:spPr>
          <a:xfrm>
            <a:off x="2464830" y="2090944"/>
            <a:ext cx="7231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공공 자전거 이용자 중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대가 코로나의 영향을 가장 많이 받았다고 예측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0" name="slide5_shape2">
            <a:extLst>
              <a:ext uri="{FF2B5EF4-FFF2-40B4-BE49-F238E27FC236}">
                <a16:creationId xmlns:a16="http://schemas.microsoft.com/office/drawing/2014/main" id="{8A4542E4-4378-4F52-8C86-E71DA69C0DF8}"/>
              </a:ext>
            </a:extLst>
          </p:cNvPr>
          <p:cNvSpPr/>
          <p:nvPr/>
        </p:nvSpPr>
        <p:spPr>
          <a:xfrm>
            <a:off x="1471967" y="168895"/>
            <a:ext cx="3618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대의 전년대비 증감률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vs 30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대의 전년대비 증감률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1A0F8-36D3-4AD5-86D3-D37D8E4F4A21}"/>
              </a:ext>
            </a:extLst>
          </p:cNvPr>
          <p:cNvSpPr/>
          <p:nvPr/>
        </p:nvSpPr>
        <p:spPr>
          <a:xfrm>
            <a:off x="6303357" y="5769649"/>
            <a:ext cx="448458" cy="447991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767</Words>
  <Application>Microsoft Office PowerPoint</Application>
  <PresentationFormat>와이드스크린</PresentationFormat>
  <Paragraphs>139</Paragraphs>
  <Slides>21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나눔스퀘어</vt:lpstr>
      <vt:lpstr>나눔스퀘어 Bold</vt:lpstr>
      <vt:lpstr>Arial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205</cp:revision>
  <dcterms:modified xsi:type="dcterms:W3CDTF">2021-10-07T17:37:15Z</dcterms:modified>
</cp:coreProperties>
</file>